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03" r:id="rId3"/>
    <p:sldId id="272" r:id="rId4"/>
    <p:sldId id="257" r:id="rId5"/>
    <p:sldId id="282" r:id="rId6"/>
    <p:sldId id="280" r:id="rId7"/>
    <p:sldId id="281" r:id="rId8"/>
    <p:sldId id="266" r:id="rId9"/>
    <p:sldId id="279" r:id="rId10"/>
    <p:sldId id="287" r:id="rId11"/>
    <p:sldId id="288" r:id="rId12"/>
    <p:sldId id="296" r:id="rId13"/>
    <p:sldId id="258" r:id="rId14"/>
    <p:sldId id="306" r:id="rId15"/>
    <p:sldId id="308" r:id="rId16"/>
    <p:sldId id="261" r:id="rId17"/>
    <p:sldId id="274" r:id="rId18"/>
    <p:sldId id="273" r:id="rId19"/>
    <p:sldId id="269" r:id="rId20"/>
    <p:sldId id="276" r:id="rId21"/>
    <p:sldId id="275" r:id="rId22"/>
    <p:sldId id="270" r:id="rId23"/>
    <p:sldId id="307" r:id="rId24"/>
    <p:sldId id="283" r:id="rId25"/>
    <p:sldId id="277" r:id="rId26"/>
    <p:sldId id="278" r:id="rId27"/>
    <p:sldId id="299" r:id="rId28"/>
    <p:sldId id="297" r:id="rId29"/>
    <p:sldId id="262" r:id="rId30"/>
    <p:sldId id="268" r:id="rId31"/>
    <p:sldId id="289" r:id="rId32"/>
    <p:sldId id="300" r:id="rId33"/>
    <p:sldId id="309" r:id="rId34"/>
    <p:sldId id="305" r:id="rId35"/>
    <p:sldId id="260" r:id="rId36"/>
    <p:sldId id="295" r:id="rId37"/>
    <p:sldId id="301" r:id="rId38"/>
    <p:sldId id="284" r:id="rId39"/>
    <p:sldId id="304" r:id="rId40"/>
    <p:sldId id="286" r:id="rId41"/>
    <p:sldId id="302" r:id="rId4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andi" initials="A"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1469" autoAdjust="0"/>
  </p:normalViewPr>
  <p:slideViewPr>
    <p:cSldViewPr snapToGrid="0">
      <p:cViewPr varScale="1">
        <p:scale>
          <a:sx n="30" d="100"/>
          <a:sy n="30" d="100"/>
        </p:scale>
        <p:origin x="72" y="82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0" d="100"/>
          <a:sy n="90" d="100"/>
        </p:scale>
        <p:origin x="-3544"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oleObject" Target="file:///C:\Users\Nili%20Amanda\Documents\CHP%20Thesis\SynFreqCounts_AdgersCoreSyntax-1.xlsx%20CDS%20Queries%20FINAL.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0737414339082586"/>
          <c:y val="0.1782130277554928"/>
          <c:w val="0.78143016090380013"/>
          <c:h val="0.81559993730664004"/>
        </c:manualLayout>
      </c:layout>
      <c:scatterChart>
        <c:scatterStyle val="lineMarker"/>
        <c:varyColors val="0"/>
        <c:ser>
          <c:idx val="0"/>
          <c:order val="0"/>
          <c:tx>
            <c:strRef>
              <c:f>'Child-directed speech visual'!$J$23</c:f>
              <c:strCache>
                <c:ptCount val="1"/>
                <c:pt idx="0">
                  <c:v>Frequency</c:v>
                </c:pt>
              </c:strCache>
            </c:strRef>
          </c:tx>
          <c:spPr>
            <a:ln w="28575">
              <a:noFill/>
            </a:ln>
          </c:spPr>
          <c:xVal>
            <c:numRef>
              <c:f>'Child-directed speech visual'!$I$24:$I$36</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'Child-directed speech visual'!$J$24:$J$36</c:f>
              <c:numCache>
                <c:formatCode>General</c:formatCode>
                <c:ptCount val="13"/>
                <c:pt idx="0">
                  <c:v>-6</c:v>
                </c:pt>
                <c:pt idx="1">
                  <c:v>-5</c:v>
                </c:pt>
                <c:pt idx="2">
                  <c:v>-4</c:v>
                </c:pt>
                <c:pt idx="3">
                  <c:v>-3</c:v>
                </c:pt>
                <c:pt idx="4">
                  <c:v>-2</c:v>
                </c:pt>
                <c:pt idx="5">
                  <c:v>-1</c:v>
                </c:pt>
                <c:pt idx="6">
                  <c:v>0</c:v>
                </c:pt>
                <c:pt idx="7">
                  <c:v>1</c:v>
                </c:pt>
                <c:pt idx="8">
                  <c:v>2</c:v>
                </c:pt>
                <c:pt idx="9">
                  <c:v>3</c:v>
                </c:pt>
                <c:pt idx="10">
                  <c:v>4</c:v>
                </c:pt>
                <c:pt idx="11">
                  <c:v>5</c:v>
                </c:pt>
                <c:pt idx="12">
                  <c:v>6</c:v>
                </c:pt>
              </c:numCache>
            </c:numRef>
          </c:yVal>
          <c:smooth val="0"/>
        </c:ser>
        <c:dLbls>
          <c:showLegendKey val="0"/>
          <c:showVal val="0"/>
          <c:showCatName val="0"/>
          <c:showSerName val="0"/>
          <c:showPercent val="0"/>
          <c:showBubbleSize val="0"/>
        </c:dLbls>
        <c:axId val="183645488"/>
        <c:axId val="183649408"/>
      </c:scatterChart>
      <c:valAx>
        <c:axId val="183645488"/>
        <c:scaling>
          <c:orientation val="minMax"/>
        </c:scaling>
        <c:delete val="1"/>
        <c:axPos val="b"/>
        <c:numFmt formatCode="General" sourceLinked="1"/>
        <c:majorTickMark val="out"/>
        <c:minorTickMark val="none"/>
        <c:tickLblPos val="nextTo"/>
        <c:crossAx val="183649408"/>
        <c:crosses val="autoZero"/>
        <c:crossBetween val="midCat"/>
      </c:valAx>
      <c:valAx>
        <c:axId val="183649408"/>
        <c:scaling>
          <c:orientation val="minMax"/>
        </c:scaling>
        <c:delete val="1"/>
        <c:axPos val="l"/>
        <c:majorGridlines/>
        <c:numFmt formatCode="General" sourceLinked="1"/>
        <c:majorTickMark val="out"/>
        <c:minorTickMark val="none"/>
        <c:tickLblPos val="nextTo"/>
        <c:crossAx val="183645488"/>
        <c:crosses val="autoZero"/>
        <c:crossBetween val="midCat"/>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3267295482108313"/>
          <c:y val="0.22382360505429516"/>
          <c:w val="0.82390696533641061"/>
          <c:h val="0.74716282705402337"/>
        </c:manualLayout>
      </c:layout>
      <c:scatterChart>
        <c:scatterStyle val="lineMarker"/>
        <c:varyColors val="0"/>
        <c:ser>
          <c:idx val="0"/>
          <c:order val="0"/>
          <c:tx>
            <c:v>'Frequency vs Acceptability'</c:v>
          </c:tx>
          <c:spPr>
            <a:ln w="25400" cap="rnd">
              <a:noFill/>
              <a:round/>
            </a:ln>
            <a:effectLst>
              <a:outerShdw blurRad="40000" dist="23000" dir="5400000" rotWithShape="0">
                <a:srgbClr val="000000">
                  <a:alpha val="35000"/>
                </a:srgbClr>
              </a:outerShdw>
            </a:effectLst>
          </c:spPr>
          <c:marker>
            <c:symbol val="circle"/>
            <c:size val="5"/>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a:solidFill>
                  <a:schemeClr val="accent1"/>
                </a:solidFill>
                <a:round/>
              </a:ln>
              <a:effectLst>
                <a:outerShdw blurRad="40000" dist="23000" dir="5400000" rotWithShape="0">
                  <a:srgbClr val="000000">
                    <a:alpha val="35000"/>
                  </a:srgbClr>
                </a:outerShdw>
              </a:effectLst>
            </c:spPr>
          </c:marker>
          <c:xVal>
            <c:numRef>
              <c:f>'[Chart in Microsoft PowerPoint]Adult-directed speech visual'!$C$3:$C$191</c:f>
              <c:numCache>
                <c:formatCode>General</c:formatCode>
                <c:ptCount val="189"/>
                <c:pt idx="0">
                  <c:v>-3.4619883433475023</c:v>
                </c:pt>
                <c:pt idx="1">
                  <c:v>-3.9616754259659062</c:v>
                </c:pt>
                <c:pt idx="2">
                  <c:v>-5.3596154346379432</c:v>
                </c:pt>
                <c:pt idx="3">
                  <c:v>-4.8824941799182815</c:v>
                </c:pt>
                <c:pt idx="4">
                  <c:v>-5.3596154346379432</c:v>
                </c:pt>
                <c:pt idx="5">
                  <c:v>-3.3221889366973198</c:v>
                </c:pt>
                <c:pt idx="6">
                  <c:v>-4.8824941799182815</c:v>
                </c:pt>
                <c:pt idx="7">
                  <c:v>-3.6353395650371545</c:v>
                </c:pt>
                <c:pt idx="8">
                  <c:v>-5.3596154346379432</c:v>
                </c:pt>
                <c:pt idx="9">
                  <c:v>-5.3596154346379432</c:v>
                </c:pt>
                <c:pt idx="10">
                  <c:v>-3.868253740803671</c:v>
                </c:pt>
                <c:pt idx="11">
                  <c:v>-5.3596154346379432</c:v>
                </c:pt>
                <c:pt idx="12">
                  <c:v>-3.0035895774448211</c:v>
                </c:pt>
                <c:pt idx="13">
                  <c:v>-3.7914137105709487</c:v>
                </c:pt>
                <c:pt idx="14">
                  <c:v>-5.3596154346379432</c:v>
                </c:pt>
                <c:pt idx="15">
                  <c:v>-4.8824941799182815</c:v>
                </c:pt>
                <c:pt idx="16">
                  <c:v>-5.3596154346379432</c:v>
                </c:pt>
                <c:pt idx="17">
                  <c:v>-5.3596154346379432</c:v>
                </c:pt>
                <c:pt idx="18">
                  <c:v>-5.3596154346379432</c:v>
                </c:pt>
                <c:pt idx="19">
                  <c:v>-5.3596154346379432</c:v>
                </c:pt>
                <c:pt idx="20">
                  <c:v>-5.3596154346379432</c:v>
                </c:pt>
                <c:pt idx="21">
                  <c:v>-5.3596154346379432</c:v>
                </c:pt>
                <c:pt idx="22">
                  <c:v>-5.3596154346379432</c:v>
                </c:pt>
                <c:pt idx="23">
                  <c:v>-5.3596154346379432</c:v>
                </c:pt>
                <c:pt idx="24">
                  <c:v>-5.3596154346379432</c:v>
                </c:pt>
                <c:pt idx="25">
                  <c:v>-5.3596154346379432</c:v>
                </c:pt>
                <c:pt idx="26">
                  <c:v>-4.6606454303019245</c:v>
                </c:pt>
                <c:pt idx="27">
                  <c:v>-5.3596154346379432</c:v>
                </c:pt>
                <c:pt idx="28">
                  <c:v>-5.3596154346379432</c:v>
                </c:pt>
                <c:pt idx="29">
                  <c:v>-5.3596154346379432</c:v>
                </c:pt>
                <c:pt idx="30">
                  <c:v>-5.3596154346379432</c:v>
                </c:pt>
                <c:pt idx="31">
                  <c:v>-5.3596154346379432</c:v>
                </c:pt>
                <c:pt idx="32">
                  <c:v>-5.3596154346379432</c:v>
                </c:pt>
                <c:pt idx="33">
                  <c:v>-5.3596154346379432</c:v>
                </c:pt>
                <c:pt idx="34">
                  <c:v>-5.3596154346379432</c:v>
                </c:pt>
                <c:pt idx="35">
                  <c:v>-4.0808618336851143</c:v>
                </c:pt>
                <c:pt idx="36">
                  <c:v>-5.3596154346379432</c:v>
                </c:pt>
                <c:pt idx="37">
                  <c:v>-5.3596154346379432</c:v>
                </c:pt>
                <c:pt idx="38">
                  <c:v>-5.3596154346379432</c:v>
                </c:pt>
                <c:pt idx="39">
                  <c:v>-5.3596154346379432</c:v>
                </c:pt>
                <c:pt idx="40">
                  <c:v>-4.3182227494797187</c:v>
                </c:pt>
                <c:pt idx="41">
                  <c:v>-5.3596154346379432</c:v>
                </c:pt>
                <c:pt idx="42">
                  <c:v>-5.3596154346379432</c:v>
                </c:pt>
                <c:pt idx="43">
                  <c:v>-5.3596154346379432</c:v>
                </c:pt>
                <c:pt idx="44">
                  <c:v>-5.3596154346379432</c:v>
                </c:pt>
                <c:pt idx="45">
                  <c:v>-3.3467782099327716</c:v>
                </c:pt>
                <c:pt idx="46">
                  <c:v>-5.3596154346379432</c:v>
                </c:pt>
                <c:pt idx="47">
                  <c:v>-5.3596154346379432</c:v>
                </c:pt>
                <c:pt idx="48">
                  <c:v>-5.3596154346379432</c:v>
                </c:pt>
                <c:pt idx="49">
                  <c:v>-5.3596154346379432</c:v>
                </c:pt>
                <c:pt idx="50">
                  <c:v>-5.3596154346379432</c:v>
                </c:pt>
                <c:pt idx="51">
                  <c:v>-4.8824941799182815</c:v>
                </c:pt>
                <c:pt idx="52">
                  <c:v>-5.3596154346379432</c:v>
                </c:pt>
                <c:pt idx="53">
                  <c:v>-5.3596154346379432</c:v>
                </c:pt>
                <c:pt idx="54">
                  <c:v>-5.3596154346379432</c:v>
                </c:pt>
                <c:pt idx="55">
                  <c:v>-4.8824941799182815</c:v>
                </c:pt>
                <c:pt idx="56">
                  <c:v>-5.3596154346379432</c:v>
                </c:pt>
                <c:pt idx="57">
                  <c:v>-5.3596154346379432</c:v>
                </c:pt>
                <c:pt idx="58">
                  <c:v>-4.8824941799182815</c:v>
                </c:pt>
                <c:pt idx="59">
                  <c:v>-4.8824941799182815</c:v>
                </c:pt>
                <c:pt idx="60">
                  <c:v>-5.3596154346379432</c:v>
                </c:pt>
                <c:pt idx="61">
                  <c:v>-5.3596154346379432</c:v>
                </c:pt>
                <c:pt idx="62">
                  <c:v>-5.3596154346379432</c:v>
                </c:pt>
                <c:pt idx="63">
                  <c:v>-5.3596154346379432</c:v>
                </c:pt>
                <c:pt idx="64">
                  <c:v>-5.3596154346379432</c:v>
                </c:pt>
                <c:pt idx="65">
                  <c:v>-5.3596154346379432</c:v>
                </c:pt>
                <c:pt idx="66">
                  <c:v>-5.3596154346379432</c:v>
                </c:pt>
                <c:pt idx="67">
                  <c:v>-5.3596154346379432</c:v>
                </c:pt>
                <c:pt idx="68">
                  <c:v>-4.8824941799182815</c:v>
                </c:pt>
                <c:pt idx="69">
                  <c:v>-3.8411014947600561</c:v>
                </c:pt>
                <c:pt idx="70">
                  <c:v>-5.3596154346379432</c:v>
                </c:pt>
                <c:pt idx="71">
                  <c:v>-5.3596154346379432</c:v>
                </c:pt>
                <c:pt idx="72">
                  <c:v>-5.3596154346379432</c:v>
                </c:pt>
                <c:pt idx="73">
                  <c:v>-5.3596154346379432</c:v>
                </c:pt>
                <c:pt idx="74">
                  <c:v>-4.3182227494797187</c:v>
                </c:pt>
                <c:pt idx="75">
                  <c:v>-5.3596154346379432</c:v>
                </c:pt>
                <c:pt idx="76">
                  <c:v>-3.8411014947600561</c:v>
                </c:pt>
                <c:pt idx="77">
                  <c:v>-5.3596154346379432</c:v>
                </c:pt>
                <c:pt idx="78">
                  <c:v>-3.4731247094654618</c:v>
                </c:pt>
                <c:pt idx="79">
                  <c:v>-4.3182227494797187</c:v>
                </c:pt>
                <c:pt idx="80">
                  <c:v>-5.3596154346379432</c:v>
                </c:pt>
                <c:pt idx="81">
                  <c:v>-5.3596154346379432</c:v>
                </c:pt>
                <c:pt idx="82">
                  <c:v>-5.3596154346379432</c:v>
                </c:pt>
                <c:pt idx="83">
                  <c:v>-3.9978875986203506</c:v>
                </c:pt>
                <c:pt idx="84">
                  <c:v>-5.3596154346379432</c:v>
                </c:pt>
                <c:pt idx="85">
                  <c:v>-3.4005740423168502</c:v>
                </c:pt>
                <c:pt idx="86">
                  <c:v>-5.3596154346379432</c:v>
                </c:pt>
                <c:pt idx="87">
                  <c:v>-5.3596154346379432</c:v>
                </c:pt>
                <c:pt idx="88">
                  <c:v>-3.6192527451437</c:v>
                </c:pt>
                <c:pt idx="89">
                  <c:v>-4.3182227494797187</c:v>
                </c:pt>
                <c:pt idx="90">
                  <c:v>-5.3596154346379432</c:v>
                </c:pt>
                <c:pt idx="91">
                  <c:v>-4.6606454303019245</c:v>
                </c:pt>
                <c:pt idx="92">
                  <c:v>-5.3596154346379432</c:v>
                </c:pt>
                <c:pt idx="93">
                  <c:v>-5.3596154346379432</c:v>
                </c:pt>
                <c:pt idx="94">
                  <c:v>-4.6606454303019245</c:v>
                </c:pt>
                <c:pt idx="95">
                  <c:v>-4.12916651325967</c:v>
                </c:pt>
                <c:pt idx="96">
                  <c:v>-5.3596154346379432</c:v>
                </c:pt>
                <c:pt idx="97">
                  <c:v>-5.3596154346379432</c:v>
                </c:pt>
                <c:pt idx="98">
                  <c:v>-5.3596154346379432</c:v>
                </c:pt>
                <c:pt idx="99">
                  <c:v>-4.6606454303019245</c:v>
                </c:pt>
                <c:pt idx="100">
                  <c:v>-5.3596154346379432</c:v>
                </c:pt>
                <c:pt idx="101">
                  <c:v>-5.3596154346379432</c:v>
                </c:pt>
                <c:pt idx="102">
                  <c:v>-5.3596154346379432</c:v>
                </c:pt>
                <c:pt idx="103">
                  <c:v>-5.3596154346379432</c:v>
                </c:pt>
                <c:pt idx="104">
                  <c:v>-5.3596154346379432</c:v>
                </c:pt>
                <c:pt idx="105">
                  <c:v>-5.3596154346379432</c:v>
                </c:pt>
                <c:pt idx="106">
                  <c:v>-5.3596154346379432</c:v>
                </c:pt>
                <c:pt idx="107">
                  <c:v>-5.3596154346379432</c:v>
                </c:pt>
                <c:pt idx="108">
                  <c:v>-5.3596154346379432</c:v>
                </c:pt>
                <c:pt idx="109">
                  <c:v>-5.3596154346379432</c:v>
                </c:pt>
                <c:pt idx="110">
                  <c:v>-5.3596154346379432</c:v>
                </c:pt>
                <c:pt idx="111">
                  <c:v>-5.3596154346379432</c:v>
                </c:pt>
                <c:pt idx="112">
                  <c:v>-5.3596154346379432</c:v>
                </c:pt>
                <c:pt idx="113">
                  <c:v>-5.3596154346379432</c:v>
                </c:pt>
                <c:pt idx="114">
                  <c:v>-5.3596154346379432</c:v>
                </c:pt>
                <c:pt idx="115">
                  <c:v>-5.3596154346379432</c:v>
                </c:pt>
                <c:pt idx="116">
                  <c:v>-5.3596154346379432</c:v>
                </c:pt>
                <c:pt idx="117">
                  <c:v>-5.3596154346379432</c:v>
                </c:pt>
                <c:pt idx="118">
                  <c:v>-5.3596154346379432</c:v>
                </c:pt>
                <c:pt idx="119">
                  <c:v>-5.3596154346379432</c:v>
                </c:pt>
                <c:pt idx="120">
                  <c:v>-5.3596154346379432</c:v>
                </c:pt>
                <c:pt idx="121">
                  <c:v>-5.3596154346379432</c:v>
                </c:pt>
                <c:pt idx="122">
                  <c:v>-5.3596154346379432</c:v>
                </c:pt>
                <c:pt idx="123">
                  <c:v>-5.3596154346379432</c:v>
                </c:pt>
                <c:pt idx="124">
                  <c:v>-5.3596154346379432</c:v>
                </c:pt>
                <c:pt idx="125">
                  <c:v>-5.3596154346379432</c:v>
                </c:pt>
                <c:pt idx="126">
                  <c:v>-5.3596154346379432</c:v>
                </c:pt>
                <c:pt idx="127">
                  <c:v>-5.3596154346379432</c:v>
                </c:pt>
                <c:pt idx="128">
                  <c:v>-5.3596154346379432</c:v>
                </c:pt>
                <c:pt idx="129">
                  <c:v>-5.3596154346379432</c:v>
                </c:pt>
                <c:pt idx="130">
                  <c:v>-5.3596154346379432</c:v>
                </c:pt>
                <c:pt idx="131">
                  <c:v>-5.3596154346379432</c:v>
                </c:pt>
                <c:pt idx="132">
                  <c:v>-5.3596154346379432</c:v>
                </c:pt>
                <c:pt idx="133">
                  <c:v>-4.8824941799182815</c:v>
                </c:pt>
                <c:pt idx="134">
                  <c:v>-5.3596154346379432</c:v>
                </c:pt>
                <c:pt idx="135">
                  <c:v>-5.3596154346379432</c:v>
                </c:pt>
                <c:pt idx="136">
                  <c:v>-5.3596154346379432</c:v>
                </c:pt>
                <c:pt idx="137">
                  <c:v>-5.3596154346379432</c:v>
                </c:pt>
                <c:pt idx="138">
                  <c:v>-5.3596154346379432</c:v>
                </c:pt>
                <c:pt idx="139">
                  <c:v>-4.4053729251986189</c:v>
                </c:pt>
                <c:pt idx="140">
                  <c:v>-5.3596154346379432</c:v>
                </c:pt>
                <c:pt idx="141">
                  <c:v>-5.3596154346379432</c:v>
                </c:pt>
                <c:pt idx="142">
                  <c:v>-5.3596154346379432</c:v>
                </c:pt>
                <c:pt idx="143">
                  <c:v>-5.3596154346379432</c:v>
                </c:pt>
                <c:pt idx="144">
                  <c:v>-5.3596154346379432</c:v>
                </c:pt>
                <c:pt idx="145">
                  <c:v>-5.3596154346379432</c:v>
                </c:pt>
                <c:pt idx="146">
                  <c:v>-3.0231557007894141</c:v>
                </c:pt>
                <c:pt idx="147">
                  <c:v>-5.3596154346379432</c:v>
                </c:pt>
                <c:pt idx="148">
                  <c:v>-5.3596154346379432</c:v>
                </c:pt>
                <c:pt idx="149">
                  <c:v>-4.6606454303019245</c:v>
                </c:pt>
                <c:pt idx="150">
                  <c:v>-5.3596154346379432</c:v>
                </c:pt>
                <c:pt idx="151">
                  <c:v>-5.3596154346379432</c:v>
                </c:pt>
                <c:pt idx="152">
                  <c:v>-4.5145173946236872</c:v>
                </c:pt>
                <c:pt idx="153">
                  <c:v>-4.8824941799182815</c:v>
                </c:pt>
                <c:pt idx="154">
                  <c:v>-4.8824941799182815</c:v>
                </c:pt>
                <c:pt idx="155">
                  <c:v>-5.3596154346379432</c:v>
                </c:pt>
                <c:pt idx="156">
                  <c:v>-5.3596154346379432</c:v>
                </c:pt>
                <c:pt idx="157">
                  <c:v>-5.3596154346379432</c:v>
                </c:pt>
                <c:pt idx="158">
                  <c:v>-5.3596154346379432</c:v>
                </c:pt>
                <c:pt idx="159">
                  <c:v>-5.3596154346379432</c:v>
                </c:pt>
                <c:pt idx="160">
                  <c:v>-5.3596154346379432</c:v>
                </c:pt>
                <c:pt idx="161">
                  <c:v>-5.3596154346379432</c:v>
                </c:pt>
                <c:pt idx="162">
                  <c:v>-5.3596154346379432</c:v>
                </c:pt>
                <c:pt idx="163">
                  <c:v>-5.3596154346379432</c:v>
                </c:pt>
                <c:pt idx="164">
                  <c:v>-5.3596154346379432</c:v>
                </c:pt>
                <c:pt idx="165">
                  <c:v>-4.3182227494797187</c:v>
                </c:pt>
                <c:pt idx="166">
                  <c:v>-5.3596154346379432</c:v>
                </c:pt>
                <c:pt idx="167">
                  <c:v>-4.8824941799182815</c:v>
                </c:pt>
                <c:pt idx="168">
                  <c:v>-5.3596154346379432</c:v>
                </c:pt>
                <c:pt idx="169">
                  <c:v>-5.3596154346379432</c:v>
                </c:pt>
                <c:pt idx="170">
                  <c:v>-5.3596154346379432</c:v>
                </c:pt>
                <c:pt idx="171">
                  <c:v>-5.3596154346379432</c:v>
                </c:pt>
                <c:pt idx="172">
                  <c:v>-5.3596154346379432</c:v>
                </c:pt>
                <c:pt idx="173">
                  <c:v>-5.3596154346379432</c:v>
                </c:pt>
                <c:pt idx="174">
                  <c:v>-5.3596154346379432</c:v>
                </c:pt>
                <c:pt idx="175">
                  <c:v>-5.3596154346379432</c:v>
                </c:pt>
                <c:pt idx="176">
                  <c:v>-5.3596154346379432</c:v>
                </c:pt>
                <c:pt idx="177">
                  <c:v>-5.3596154346379432</c:v>
                </c:pt>
                <c:pt idx="178">
                  <c:v>-5.3596154346379432</c:v>
                </c:pt>
                <c:pt idx="179">
                  <c:v>-4.4053729251986189</c:v>
                </c:pt>
                <c:pt idx="180">
                  <c:v>-5.3596154346379432</c:v>
                </c:pt>
                <c:pt idx="181">
                  <c:v>-3.8972174367389876</c:v>
                </c:pt>
                <c:pt idx="182">
                  <c:v>-5.3596154346379432</c:v>
                </c:pt>
                <c:pt idx="183">
                  <c:v>-5.3596154346379432</c:v>
                </c:pt>
                <c:pt idx="184">
                  <c:v>-4.3182227494797187</c:v>
                </c:pt>
                <c:pt idx="185">
                  <c:v>-4.3182227494797187</c:v>
                </c:pt>
                <c:pt idx="186">
                  <c:v>-5.3596154346379432</c:v>
                </c:pt>
                <c:pt idx="187">
                  <c:v>-5.3596154346379432</c:v>
                </c:pt>
                <c:pt idx="188">
                  <c:v>-5.3596154346379432</c:v>
                </c:pt>
              </c:numCache>
            </c:numRef>
          </c:xVal>
          <c:yVal>
            <c:numRef>
              <c:f>'[Chart in Microsoft PowerPoint]Adult-directed speech visual'!$A$3:$A$191</c:f>
              <c:numCache>
                <c:formatCode>0.00</c:formatCode>
                <c:ptCount val="189"/>
                <c:pt idx="0">
                  <c:v>0.65</c:v>
                </c:pt>
                <c:pt idx="1">
                  <c:v>0.55000000000000004</c:v>
                </c:pt>
                <c:pt idx="2">
                  <c:v>-0.81</c:v>
                </c:pt>
                <c:pt idx="3">
                  <c:v>-0.26</c:v>
                </c:pt>
                <c:pt idx="4">
                  <c:v>-0.71</c:v>
                </c:pt>
                <c:pt idx="5">
                  <c:v>1.01</c:v>
                </c:pt>
                <c:pt idx="6">
                  <c:v>0.36</c:v>
                </c:pt>
                <c:pt idx="7">
                  <c:v>0.73</c:v>
                </c:pt>
                <c:pt idx="8">
                  <c:v>-0.8</c:v>
                </c:pt>
                <c:pt idx="9">
                  <c:v>-0.83</c:v>
                </c:pt>
                <c:pt idx="10">
                  <c:v>0.96</c:v>
                </c:pt>
                <c:pt idx="11">
                  <c:v>-1.08</c:v>
                </c:pt>
                <c:pt idx="12">
                  <c:v>0.83</c:v>
                </c:pt>
                <c:pt idx="13">
                  <c:v>1.18</c:v>
                </c:pt>
                <c:pt idx="14">
                  <c:v>-0.16</c:v>
                </c:pt>
                <c:pt idx="15">
                  <c:v>0.57999999999999996</c:v>
                </c:pt>
                <c:pt idx="16">
                  <c:v>-0.31</c:v>
                </c:pt>
                <c:pt idx="17">
                  <c:v>-0.61</c:v>
                </c:pt>
                <c:pt idx="18">
                  <c:v>-0.49</c:v>
                </c:pt>
                <c:pt idx="19">
                  <c:v>0.86</c:v>
                </c:pt>
                <c:pt idx="20">
                  <c:v>0.93</c:v>
                </c:pt>
                <c:pt idx="21">
                  <c:v>-1.07</c:v>
                </c:pt>
                <c:pt idx="22">
                  <c:v>0.52</c:v>
                </c:pt>
                <c:pt idx="23">
                  <c:v>-0.83</c:v>
                </c:pt>
                <c:pt idx="24">
                  <c:v>-0.93</c:v>
                </c:pt>
                <c:pt idx="25">
                  <c:v>0.15</c:v>
                </c:pt>
                <c:pt idx="26">
                  <c:v>0.89</c:v>
                </c:pt>
                <c:pt idx="27">
                  <c:v>0.02</c:v>
                </c:pt>
                <c:pt idx="28">
                  <c:v>-0.1</c:v>
                </c:pt>
                <c:pt idx="29">
                  <c:v>-0.45</c:v>
                </c:pt>
                <c:pt idx="30">
                  <c:v>0.88</c:v>
                </c:pt>
                <c:pt idx="31">
                  <c:v>-0.97</c:v>
                </c:pt>
                <c:pt idx="32">
                  <c:v>0.24</c:v>
                </c:pt>
                <c:pt idx="33">
                  <c:v>-0.76</c:v>
                </c:pt>
                <c:pt idx="34">
                  <c:v>1.1299999999999999</c:v>
                </c:pt>
                <c:pt idx="35">
                  <c:v>0.89</c:v>
                </c:pt>
                <c:pt idx="36">
                  <c:v>0.06</c:v>
                </c:pt>
                <c:pt idx="37">
                  <c:v>0.6</c:v>
                </c:pt>
                <c:pt idx="38">
                  <c:v>-0.11</c:v>
                </c:pt>
                <c:pt idx="39">
                  <c:v>-0.82</c:v>
                </c:pt>
                <c:pt idx="40">
                  <c:v>1.2</c:v>
                </c:pt>
                <c:pt idx="41">
                  <c:v>-1</c:v>
                </c:pt>
                <c:pt idx="42">
                  <c:v>0.03</c:v>
                </c:pt>
                <c:pt idx="43">
                  <c:v>-0.83</c:v>
                </c:pt>
                <c:pt idx="44">
                  <c:v>-0.19</c:v>
                </c:pt>
                <c:pt idx="45">
                  <c:v>1.06</c:v>
                </c:pt>
                <c:pt idx="46">
                  <c:v>-0.4</c:v>
                </c:pt>
                <c:pt idx="47">
                  <c:v>-1.02</c:v>
                </c:pt>
                <c:pt idx="48">
                  <c:v>-0.54</c:v>
                </c:pt>
                <c:pt idx="49">
                  <c:v>0.27</c:v>
                </c:pt>
                <c:pt idx="50">
                  <c:v>-0.6</c:v>
                </c:pt>
                <c:pt idx="51">
                  <c:v>0.97</c:v>
                </c:pt>
                <c:pt idx="52">
                  <c:v>-0.76</c:v>
                </c:pt>
                <c:pt idx="53">
                  <c:v>-0.68</c:v>
                </c:pt>
                <c:pt idx="54">
                  <c:v>-0.33</c:v>
                </c:pt>
                <c:pt idx="55">
                  <c:v>0.93</c:v>
                </c:pt>
                <c:pt idx="56">
                  <c:v>-0.69</c:v>
                </c:pt>
                <c:pt idx="57">
                  <c:v>-1.19</c:v>
                </c:pt>
                <c:pt idx="58">
                  <c:v>1.1299999999999999</c:v>
                </c:pt>
                <c:pt idx="59">
                  <c:v>1.06</c:v>
                </c:pt>
                <c:pt idx="60">
                  <c:v>0.47</c:v>
                </c:pt>
                <c:pt idx="61">
                  <c:v>0.91</c:v>
                </c:pt>
                <c:pt idx="62">
                  <c:v>-0.89</c:v>
                </c:pt>
                <c:pt idx="63">
                  <c:v>1</c:v>
                </c:pt>
                <c:pt idx="64">
                  <c:v>0.05</c:v>
                </c:pt>
                <c:pt idx="65">
                  <c:v>0.66</c:v>
                </c:pt>
                <c:pt idx="66">
                  <c:v>0.63</c:v>
                </c:pt>
                <c:pt idx="67">
                  <c:v>-0.53</c:v>
                </c:pt>
                <c:pt idx="68">
                  <c:v>1.1100000000000001</c:v>
                </c:pt>
                <c:pt idx="69">
                  <c:v>0.8</c:v>
                </c:pt>
                <c:pt idx="70">
                  <c:v>-1.04</c:v>
                </c:pt>
                <c:pt idx="71">
                  <c:v>-1.03</c:v>
                </c:pt>
                <c:pt idx="72">
                  <c:v>-0.72</c:v>
                </c:pt>
                <c:pt idx="73">
                  <c:v>-0.81</c:v>
                </c:pt>
                <c:pt idx="74">
                  <c:v>1.1000000000000001</c:v>
                </c:pt>
                <c:pt idx="75">
                  <c:v>-0.97</c:v>
                </c:pt>
                <c:pt idx="76">
                  <c:v>0.62</c:v>
                </c:pt>
                <c:pt idx="77">
                  <c:v>-0.47</c:v>
                </c:pt>
                <c:pt idx="78">
                  <c:v>0.76</c:v>
                </c:pt>
                <c:pt idx="79">
                  <c:v>0.89</c:v>
                </c:pt>
                <c:pt idx="80">
                  <c:v>-0.53</c:v>
                </c:pt>
                <c:pt idx="81">
                  <c:v>-1</c:v>
                </c:pt>
                <c:pt idx="82">
                  <c:v>-0.56999999999999995</c:v>
                </c:pt>
                <c:pt idx="83">
                  <c:v>1.06</c:v>
                </c:pt>
                <c:pt idx="84">
                  <c:v>0.06</c:v>
                </c:pt>
                <c:pt idx="85">
                  <c:v>0.83</c:v>
                </c:pt>
                <c:pt idx="86">
                  <c:v>0.39</c:v>
                </c:pt>
                <c:pt idx="87">
                  <c:v>-0.63</c:v>
                </c:pt>
                <c:pt idx="88">
                  <c:v>0.99</c:v>
                </c:pt>
                <c:pt idx="89">
                  <c:v>1.04</c:v>
                </c:pt>
                <c:pt idx="90">
                  <c:v>-0.96</c:v>
                </c:pt>
                <c:pt idx="91">
                  <c:v>1.07</c:v>
                </c:pt>
                <c:pt idx="92">
                  <c:v>-0.09</c:v>
                </c:pt>
                <c:pt idx="93">
                  <c:v>-0.3</c:v>
                </c:pt>
                <c:pt idx="94">
                  <c:v>1.2</c:v>
                </c:pt>
                <c:pt idx="95">
                  <c:v>1.07</c:v>
                </c:pt>
                <c:pt idx="96">
                  <c:v>-0.51</c:v>
                </c:pt>
                <c:pt idx="97">
                  <c:v>-0.9</c:v>
                </c:pt>
                <c:pt idx="98">
                  <c:v>-1.02</c:v>
                </c:pt>
                <c:pt idx="99">
                  <c:v>0.39</c:v>
                </c:pt>
                <c:pt idx="100">
                  <c:v>-0.7</c:v>
                </c:pt>
                <c:pt idx="101">
                  <c:v>0.57999999999999996</c:v>
                </c:pt>
                <c:pt idx="102">
                  <c:v>0.13</c:v>
                </c:pt>
                <c:pt idx="103">
                  <c:v>0.83</c:v>
                </c:pt>
                <c:pt idx="104">
                  <c:v>-0.51</c:v>
                </c:pt>
                <c:pt idx="105">
                  <c:v>0.18</c:v>
                </c:pt>
                <c:pt idx="106">
                  <c:v>1.07</c:v>
                </c:pt>
                <c:pt idx="107">
                  <c:v>-0.34</c:v>
                </c:pt>
                <c:pt idx="108">
                  <c:v>-0.9</c:v>
                </c:pt>
                <c:pt idx="109">
                  <c:v>1.1299999999999999</c:v>
                </c:pt>
                <c:pt idx="110">
                  <c:v>0.19</c:v>
                </c:pt>
                <c:pt idx="111">
                  <c:v>0.31</c:v>
                </c:pt>
                <c:pt idx="112">
                  <c:v>-0.56999999999999995</c:v>
                </c:pt>
                <c:pt idx="113">
                  <c:v>-0.34</c:v>
                </c:pt>
                <c:pt idx="114">
                  <c:v>1.1299999999999999</c:v>
                </c:pt>
                <c:pt idx="115">
                  <c:v>-0.1</c:v>
                </c:pt>
                <c:pt idx="116">
                  <c:v>-0.65</c:v>
                </c:pt>
                <c:pt idx="117">
                  <c:v>-0.54</c:v>
                </c:pt>
                <c:pt idx="118">
                  <c:v>-0.05</c:v>
                </c:pt>
                <c:pt idx="119">
                  <c:v>-0.6</c:v>
                </c:pt>
                <c:pt idx="120">
                  <c:v>-0.66</c:v>
                </c:pt>
                <c:pt idx="121">
                  <c:v>0.24</c:v>
                </c:pt>
                <c:pt idx="122">
                  <c:v>-0.73</c:v>
                </c:pt>
                <c:pt idx="123">
                  <c:v>0.99</c:v>
                </c:pt>
                <c:pt idx="124">
                  <c:v>-1.02</c:v>
                </c:pt>
                <c:pt idx="125">
                  <c:v>-0.86</c:v>
                </c:pt>
                <c:pt idx="126">
                  <c:v>-0.81</c:v>
                </c:pt>
                <c:pt idx="127">
                  <c:v>0.61</c:v>
                </c:pt>
                <c:pt idx="128">
                  <c:v>0.86</c:v>
                </c:pt>
                <c:pt idx="129">
                  <c:v>-0.83</c:v>
                </c:pt>
                <c:pt idx="130">
                  <c:v>-0.69</c:v>
                </c:pt>
                <c:pt idx="131">
                  <c:v>-0.56999999999999995</c:v>
                </c:pt>
                <c:pt idx="132">
                  <c:v>0.53</c:v>
                </c:pt>
                <c:pt idx="133">
                  <c:v>0.55000000000000004</c:v>
                </c:pt>
                <c:pt idx="134">
                  <c:v>0.48</c:v>
                </c:pt>
                <c:pt idx="135">
                  <c:v>0.31</c:v>
                </c:pt>
                <c:pt idx="136">
                  <c:v>-0.65</c:v>
                </c:pt>
                <c:pt idx="137">
                  <c:v>-0.93</c:v>
                </c:pt>
                <c:pt idx="138">
                  <c:v>0.83</c:v>
                </c:pt>
                <c:pt idx="139">
                  <c:v>1</c:v>
                </c:pt>
                <c:pt idx="140">
                  <c:v>0.95</c:v>
                </c:pt>
                <c:pt idx="141">
                  <c:v>-0.75</c:v>
                </c:pt>
                <c:pt idx="142">
                  <c:v>0.69</c:v>
                </c:pt>
                <c:pt idx="143">
                  <c:v>-0.27</c:v>
                </c:pt>
                <c:pt idx="144">
                  <c:v>0.25</c:v>
                </c:pt>
                <c:pt idx="145">
                  <c:v>-0.48</c:v>
                </c:pt>
                <c:pt idx="146">
                  <c:v>1.1200000000000001</c:v>
                </c:pt>
                <c:pt idx="147">
                  <c:v>-1.01</c:v>
                </c:pt>
                <c:pt idx="148">
                  <c:v>-0.64</c:v>
                </c:pt>
                <c:pt idx="149">
                  <c:v>1.03</c:v>
                </c:pt>
                <c:pt idx="150">
                  <c:v>-0.35</c:v>
                </c:pt>
                <c:pt idx="151">
                  <c:v>0.18</c:v>
                </c:pt>
                <c:pt idx="152">
                  <c:v>1.03</c:v>
                </c:pt>
                <c:pt idx="153">
                  <c:v>-0.18</c:v>
                </c:pt>
                <c:pt idx="154">
                  <c:v>0.89</c:v>
                </c:pt>
                <c:pt idx="155">
                  <c:v>-0.8</c:v>
                </c:pt>
                <c:pt idx="156">
                  <c:v>-0.54</c:v>
                </c:pt>
                <c:pt idx="157">
                  <c:v>0.11</c:v>
                </c:pt>
                <c:pt idx="158">
                  <c:v>0.01</c:v>
                </c:pt>
                <c:pt idx="159">
                  <c:v>-0.21</c:v>
                </c:pt>
                <c:pt idx="160">
                  <c:v>0.4</c:v>
                </c:pt>
                <c:pt idx="161">
                  <c:v>-0.1</c:v>
                </c:pt>
                <c:pt idx="162">
                  <c:v>0.27</c:v>
                </c:pt>
                <c:pt idx="163">
                  <c:v>-0.91</c:v>
                </c:pt>
                <c:pt idx="164">
                  <c:v>-0.9</c:v>
                </c:pt>
                <c:pt idx="165">
                  <c:v>0.6</c:v>
                </c:pt>
                <c:pt idx="166">
                  <c:v>-0.43</c:v>
                </c:pt>
                <c:pt idx="167">
                  <c:v>1.07</c:v>
                </c:pt>
                <c:pt idx="168">
                  <c:v>-0.45</c:v>
                </c:pt>
                <c:pt idx="169">
                  <c:v>0.95</c:v>
                </c:pt>
                <c:pt idx="170">
                  <c:v>-0.24</c:v>
                </c:pt>
                <c:pt idx="171">
                  <c:v>-0.3</c:v>
                </c:pt>
                <c:pt idx="172">
                  <c:v>0.18</c:v>
                </c:pt>
                <c:pt idx="173">
                  <c:v>0.06</c:v>
                </c:pt>
                <c:pt idx="174">
                  <c:v>1.02</c:v>
                </c:pt>
                <c:pt idx="175">
                  <c:v>-0.39</c:v>
                </c:pt>
                <c:pt idx="176">
                  <c:v>-1.04</c:v>
                </c:pt>
                <c:pt idx="177">
                  <c:v>0.05</c:v>
                </c:pt>
                <c:pt idx="178">
                  <c:v>-0.97</c:v>
                </c:pt>
                <c:pt idx="179">
                  <c:v>0.97</c:v>
                </c:pt>
                <c:pt idx="180">
                  <c:v>-0.39</c:v>
                </c:pt>
                <c:pt idx="181">
                  <c:v>1.02</c:v>
                </c:pt>
                <c:pt idx="182">
                  <c:v>-0.04</c:v>
                </c:pt>
                <c:pt idx="183">
                  <c:v>0.57999999999999996</c:v>
                </c:pt>
                <c:pt idx="184">
                  <c:v>0.73</c:v>
                </c:pt>
                <c:pt idx="185">
                  <c:v>0.18</c:v>
                </c:pt>
                <c:pt idx="186">
                  <c:v>-0.79</c:v>
                </c:pt>
                <c:pt idx="187">
                  <c:v>-0.73</c:v>
                </c:pt>
                <c:pt idx="188">
                  <c:v>-0.61</c:v>
                </c:pt>
              </c:numCache>
            </c:numRef>
          </c:yVal>
          <c:smooth val="0"/>
        </c:ser>
        <c:dLbls>
          <c:showLegendKey val="0"/>
          <c:showVal val="0"/>
          <c:showCatName val="0"/>
          <c:showSerName val="0"/>
          <c:showPercent val="0"/>
          <c:showBubbleSize val="0"/>
        </c:dLbls>
        <c:axId val="242568440"/>
        <c:axId val="242568832"/>
      </c:scatterChart>
      <c:valAx>
        <c:axId val="242568440"/>
        <c:scaling>
          <c:orientation val="minMax"/>
          <c:max val="-3.5"/>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42568832"/>
        <c:crosses val="autoZero"/>
        <c:crossBetween val="midCat"/>
      </c:valAx>
      <c:valAx>
        <c:axId val="242568832"/>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4256844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0737418692228688"/>
          <c:y val="0.16075170441827319"/>
          <c:w val="0.78143016090380013"/>
          <c:h val="0.81559993730664004"/>
        </c:manualLayout>
      </c:layout>
      <c:scatterChart>
        <c:scatterStyle val="lineMarker"/>
        <c:varyColors val="0"/>
        <c:ser>
          <c:idx val="0"/>
          <c:order val="0"/>
          <c:tx>
            <c:strRef>
              <c:f>'Child-directed speech visual'!$J$23</c:f>
              <c:strCache>
                <c:ptCount val="1"/>
                <c:pt idx="0">
                  <c:v>Frequency</c:v>
                </c:pt>
              </c:strCache>
            </c:strRef>
          </c:tx>
          <c:spPr>
            <a:ln w="28575">
              <a:noFill/>
            </a:ln>
          </c:spPr>
          <c:xVal>
            <c:numRef>
              <c:f>'Child-directed speech visual'!$I$24:$I$36</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'Child-directed speech visual'!$J$24:$J$36</c:f>
              <c:numCache>
                <c:formatCode>General</c:formatCode>
                <c:ptCount val="13"/>
                <c:pt idx="0">
                  <c:v>-6</c:v>
                </c:pt>
                <c:pt idx="1">
                  <c:v>-5</c:v>
                </c:pt>
                <c:pt idx="2">
                  <c:v>-4</c:v>
                </c:pt>
                <c:pt idx="3">
                  <c:v>-3</c:v>
                </c:pt>
                <c:pt idx="4">
                  <c:v>-2</c:v>
                </c:pt>
                <c:pt idx="5">
                  <c:v>-1</c:v>
                </c:pt>
                <c:pt idx="6">
                  <c:v>0</c:v>
                </c:pt>
                <c:pt idx="7">
                  <c:v>1</c:v>
                </c:pt>
                <c:pt idx="8">
                  <c:v>2</c:v>
                </c:pt>
                <c:pt idx="9">
                  <c:v>3</c:v>
                </c:pt>
                <c:pt idx="10">
                  <c:v>4</c:v>
                </c:pt>
                <c:pt idx="11">
                  <c:v>5</c:v>
                </c:pt>
                <c:pt idx="12">
                  <c:v>6</c:v>
                </c:pt>
              </c:numCache>
            </c:numRef>
          </c:yVal>
          <c:smooth val="0"/>
        </c:ser>
        <c:dLbls>
          <c:showLegendKey val="0"/>
          <c:showVal val="0"/>
          <c:showCatName val="0"/>
          <c:showSerName val="0"/>
          <c:showPercent val="0"/>
          <c:showBubbleSize val="0"/>
        </c:dLbls>
        <c:axId val="242570008"/>
        <c:axId val="242570400"/>
      </c:scatterChart>
      <c:valAx>
        <c:axId val="242570008"/>
        <c:scaling>
          <c:orientation val="minMax"/>
        </c:scaling>
        <c:delete val="1"/>
        <c:axPos val="b"/>
        <c:numFmt formatCode="General" sourceLinked="1"/>
        <c:majorTickMark val="out"/>
        <c:minorTickMark val="none"/>
        <c:tickLblPos val="nextTo"/>
        <c:crossAx val="242570400"/>
        <c:crosses val="autoZero"/>
        <c:crossBetween val="midCat"/>
      </c:valAx>
      <c:valAx>
        <c:axId val="242570400"/>
        <c:scaling>
          <c:orientation val="minMax"/>
        </c:scaling>
        <c:delete val="1"/>
        <c:axPos val="l"/>
        <c:majorGridlines/>
        <c:numFmt formatCode="General" sourceLinked="1"/>
        <c:majorTickMark val="out"/>
        <c:minorTickMark val="none"/>
        <c:tickLblPos val="nextTo"/>
        <c:crossAx val="242570008"/>
        <c:crosses val="autoZero"/>
        <c:crossBetween val="midCat"/>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0737418692228688"/>
          <c:y val="0.16075170441827319"/>
          <c:w val="0.78143016090380013"/>
          <c:h val="0.81559993730664004"/>
        </c:manualLayout>
      </c:layout>
      <c:scatterChart>
        <c:scatterStyle val="lineMarker"/>
        <c:varyColors val="0"/>
        <c:ser>
          <c:idx val="0"/>
          <c:order val="0"/>
          <c:tx>
            <c:strRef>
              <c:f>'Child-directed speech visual'!$J$23</c:f>
              <c:strCache>
                <c:ptCount val="1"/>
                <c:pt idx="0">
                  <c:v>Frequency</c:v>
                </c:pt>
              </c:strCache>
            </c:strRef>
          </c:tx>
          <c:spPr>
            <a:ln w="28575">
              <a:noFill/>
            </a:ln>
          </c:spPr>
          <c:xVal>
            <c:numRef>
              <c:f>'Child-directed speech visual'!$I$24:$I$36</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'Child-directed speech visual'!$J$24:$J$36</c:f>
              <c:numCache>
                <c:formatCode>General</c:formatCode>
                <c:ptCount val="13"/>
                <c:pt idx="0">
                  <c:v>-6</c:v>
                </c:pt>
                <c:pt idx="1">
                  <c:v>-5</c:v>
                </c:pt>
                <c:pt idx="2">
                  <c:v>-4</c:v>
                </c:pt>
                <c:pt idx="3">
                  <c:v>-3</c:v>
                </c:pt>
                <c:pt idx="4">
                  <c:v>-2</c:v>
                </c:pt>
                <c:pt idx="5">
                  <c:v>-1</c:v>
                </c:pt>
                <c:pt idx="6">
                  <c:v>0</c:v>
                </c:pt>
                <c:pt idx="7">
                  <c:v>1</c:v>
                </c:pt>
                <c:pt idx="8">
                  <c:v>2</c:v>
                </c:pt>
                <c:pt idx="9">
                  <c:v>3</c:v>
                </c:pt>
                <c:pt idx="10">
                  <c:v>4</c:v>
                </c:pt>
                <c:pt idx="11">
                  <c:v>5</c:v>
                </c:pt>
                <c:pt idx="12">
                  <c:v>6</c:v>
                </c:pt>
              </c:numCache>
            </c:numRef>
          </c:yVal>
          <c:smooth val="0"/>
        </c:ser>
        <c:dLbls>
          <c:showLegendKey val="0"/>
          <c:showVal val="0"/>
          <c:showCatName val="0"/>
          <c:showSerName val="0"/>
          <c:showPercent val="0"/>
          <c:showBubbleSize val="0"/>
        </c:dLbls>
        <c:axId val="184334856"/>
        <c:axId val="184335248"/>
      </c:scatterChart>
      <c:valAx>
        <c:axId val="184334856"/>
        <c:scaling>
          <c:orientation val="minMax"/>
        </c:scaling>
        <c:delete val="1"/>
        <c:axPos val="b"/>
        <c:numFmt formatCode="General" sourceLinked="1"/>
        <c:majorTickMark val="out"/>
        <c:minorTickMark val="none"/>
        <c:tickLblPos val="nextTo"/>
        <c:crossAx val="184335248"/>
        <c:crosses val="autoZero"/>
        <c:crossBetween val="midCat"/>
      </c:valAx>
      <c:valAx>
        <c:axId val="184335248"/>
        <c:scaling>
          <c:orientation val="minMax"/>
        </c:scaling>
        <c:delete val="1"/>
        <c:axPos val="l"/>
        <c:majorGridlines/>
        <c:numFmt formatCode="General" sourceLinked="1"/>
        <c:majorTickMark val="out"/>
        <c:minorTickMark val="none"/>
        <c:tickLblPos val="nextTo"/>
        <c:crossAx val="184334856"/>
        <c:crosses val="autoZero"/>
        <c:crossBetween val="midCat"/>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6.5684370442150239E-2"/>
          <c:y val="7.6751742918111515E-2"/>
          <c:w val="0.83866482020826549"/>
          <c:h val="0.90535443823824058"/>
        </c:manualLayout>
      </c:layout>
      <c:scatterChart>
        <c:scatterStyle val="lineMarker"/>
        <c:varyColors val="0"/>
        <c:ser>
          <c:idx val="0"/>
          <c:order val="0"/>
          <c:tx>
            <c:v>Frequency v Acceptability</c:v>
          </c:tx>
          <c:spPr>
            <a:ln w="25400" cap="rnd">
              <a:noFill/>
              <a:round/>
            </a:ln>
            <a:effectLst>
              <a:outerShdw blurRad="40000" dist="23000" dir="5400000" rotWithShape="0">
                <a:srgbClr val="000000">
                  <a:alpha val="35000"/>
                </a:srgbClr>
              </a:outerShdw>
            </a:effectLst>
          </c:spPr>
          <c:marker>
            <c:symbol val="circle"/>
            <c:size val="5"/>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a:solidFill>
                  <a:schemeClr val="accent1"/>
                </a:solidFill>
                <a:round/>
              </a:ln>
              <a:effectLst>
                <a:outerShdw blurRad="40000" dist="23000" dir="5400000" rotWithShape="0">
                  <a:srgbClr val="000000">
                    <a:alpha val="35000"/>
                  </a:srgbClr>
                </a:outerShdw>
              </a:effectLst>
            </c:spPr>
          </c:marker>
          <c:xVal>
            <c:numRef>
              <c:f>'Child-directed speech visual'!$B$2:$B$220</c:f>
              <c:numCache>
                <c:formatCode>General</c:formatCode>
                <c:ptCount val="219"/>
                <c:pt idx="0">
                  <c:v>-3.9193664202499074</c:v>
                </c:pt>
                <c:pt idx="1">
                  <c:v>-4.3017013555913692</c:v>
                </c:pt>
                <c:pt idx="2">
                  <c:v>-5.5321502769696425</c:v>
                </c:pt>
                <c:pt idx="3">
                  <c:v>-5.5321502769696425</c:v>
                </c:pt>
                <c:pt idx="4">
                  <c:v>-5.5321502769696425</c:v>
                </c:pt>
                <c:pt idx="5">
                  <c:v>-4.2533966760168136</c:v>
                </c:pt>
                <c:pt idx="6">
                  <c:v>-5.5321502769696425</c:v>
                </c:pt>
                <c:pt idx="7">
                  <c:v>-5.5321502769696425</c:v>
                </c:pt>
                <c:pt idx="8">
                  <c:v>-5.5321502769696425</c:v>
                </c:pt>
                <c:pt idx="9">
                  <c:v>-5.5321502769696425</c:v>
                </c:pt>
                <c:pt idx="10">
                  <c:v>-4.5779077675303181</c:v>
                </c:pt>
                <c:pt idx="11">
                  <c:v>-5.5321502769696425</c:v>
                </c:pt>
                <c:pt idx="12">
                  <c:v>-4.5779077675303181</c:v>
                </c:pt>
                <c:pt idx="13">
                  <c:v>-5.5321502769696425</c:v>
                </c:pt>
                <c:pt idx="14">
                  <c:v>-5.5321502769696425</c:v>
                </c:pt>
                <c:pt idx="15">
                  <c:v>-5.5321502769696425</c:v>
                </c:pt>
                <c:pt idx="16">
                  <c:v>-4.3560590179139611</c:v>
                </c:pt>
                <c:pt idx="17">
                  <c:v>-5.5321502769696425</c:v>
                </c:pt>
                <c:pt idx="18">
                  <c:v>-5.5321502769696425</c:v>
                </c:pt>
                <c:pt idx="19">
                  <c:v>-5.5321502769696425</c:v>
                </c:pt>
                <c:pt idx="20">
                  <c:v>-5.5321502769696425</c:v>
                </c:pt>
                <c:pt idx="21">
                  <c:v>-5.0550290222499799</c:v>
                </c:pt>
                <c:pt idx="22">
                  <c:v>-3.5926310243510242</c:v>
                </c:pt>
                <c:pt idx="23">
                  <c:v>-5.5321502769696425</c:v>
                </c:pt>
                <c:pt idx="24">
                  <c:v>-3.8078744073688537</c:v>
                </c:pt>
                <c:pt idx="25">
                  <c:v>-4.5779077675303181</c:v>
                </c:pt>
                <c:pt idx="26">
                  <c:v>-5.5321502769696425</c:v>
                </c:pt>
                <c:pt idx="27">
                  <c:v>-5.5321502769696425</c:v>
                </c:pt>
                <c:pt idx="28">
                  <c:v>-5.5321502769696425</c:v>
                </c:pt>
                <c:pt idx="29">
                  <c:v>-5.5321502769696425</c:v>
                </c:pt>
                <c:pt idx="30">
                  <c:v>-5.0550290222499799</c:v>
                </c:pt>
                <c:pt idx="31">
                  <c:v>-5.5321502769696425</c:v>
                </c:pt>
                <c:pt idx="32">
                  <c:v>-4.8331802726336237</c:v>
                </c:pt>
                <c:pt idx="33">
                  <c:v>-5.5321502769696425</c:v>
                </c:pt>
                <c:pt idx="34">
                  <c:v>-5.5321502769696425</c:v>
                </c:pt>
                <c:pt idx="35">
                  <c:v>-4.6870522369553855</c:v>
                </c:pt>
                <c:pt idx="36">
                  <c:v>-5.5321502769696425</c:v>
                </c:pt>
                <c:pt idx="37">
                  <c:v>-5.5321502769696425</c:v>
                </c:pt>
                <c:pt idx="38">
                  <c:v>-5.0550290222499799</c:v>
                </c:pt>
                <c:pt idx="39">
                  <c:v>-5.5321502769696425</c:v>
                </c:pt>
                <c:pt idx="40">
                  <c:v>-5.0550290222499799</c:v>
                </c:pt>
                <c:pt idx="41">
                  <c:v>-4.4182069246628055</c:v>
                </c:pt>
                <c:pt idx="42">
                  <c:v>-3.8600524190339254</c:v>
                </c:pt>
                <c:pt idx="43">
                  <c:v>-3.3199626725656848</c:v>
                </c:pt>
                <c:pt idx="44">
                  <c:v>-5.5321502769696425</c:v>
                </c:pt>
                <c:pt idx="45">
                  <c:v>-5.5321502769696425</c:v>
                </c:pt>
                <c:pt idx="46">
                  <c:v>-5.5321502769696425</c:v>
                </c:pt>
                <c:pt idx="47">
                  <c:v>-5.5321502769696425</c:v>
                </c:pt>
                <c:pt idx="48">
                  <c:v>-5.5321502769696425</c:v>
                </c:pt>
                <c:pt idx="49">
                  <c:v>-5.5321502769696425</c:v>
                </c:pt>
                <c:pt idx="50">
                  <c:v>-5.0550290222499799</c:v>
                </c:pt>
                <c:pt idx="51">
                  <c:v>-5.5321502769696425</c:v>
                </c:pt>
                <c:pt idx="52">
                  <c:v>-5.5321502769696425</c:v>
                </c:pt>
                <c:pt idx="53">
                  <c:v>-5.5321502769696425</c:v>
                </c:pt>
                <c:pt idx="54">
                  <c:v>-5.5321502769696425</c:v>
                </c:pt>
                <c:pt idx="55">
                  <c:v>-5.5321502769696425</c:v>
                </c:pt>
                <c:pt idx="56">
                  <c:v>-4.8331802726336237</c:v>
                </c:pt>
                <c:pt idx="57">
                  <c:v>-5.5321502769696425</c:v>
                </c:pt>
                <c:pt idx="58">
                  <c:v>-5.5321502769696425</c:v>
                </c:pt>
                <c:pt idx="59">
                  <c:v>-5.5321502769696425</c:v>
                </c:pt>
                <c:pt idx="60">
                  <c:v>-5.0550290222499799</c:v>
                </c:pt>
                <c:pt idx="61">
                  <c:v>-5.5321502769696425</c:v>
                </c:pt>
                <c:pt idx="62">
                  <c:v>-5.5321502769696425</c:v>
                </c:pt>
                <c:pt idx="63">
                  <c:v>-5.5321502769696425</c:v>
                </c:pt>
                <c:pt idx="64">
                  <c:v>-5.0550290222499799</c:v>
                </c:pt>
                <c:pt idx="65">
                  <c:v>-4.8331802726336237</c:v>
                </c:pt>
                <c:pt idx="66">
                  <c:v>-5.5321502769696425</c:v>
                </c:pt>
                <c:pt idx="67">
                  <c:v>-5.5321502769696425</c:v>
                </c:pt>
                <c:pt idx="68">
                  <c:v>-5.5321502769696425</c:v>
                </c:pt>
                <c:pt idx="69">
                  <c:v>-5.5321502769696425</c:v>
                </c:pt>
                <c:pt idx="70">
                  <c:v>-4.6870522369553855</c:v>
                </c:pt>
                <c:pt idx="71">
                  <c:v>-5.5321502769696425</c:v>
                </c:pt>
                <c:pt idx="72">
                  <c:v>-5.5321502769696425</c:v>
                </c:pt>
                <c:pt idx="73">
                  <c:v>-5.5321502769696425</c:v>
                </c:pt>
                <c:pt idx="74">
                  <c:v>-5.5321502769696425</c:v>
                </c:pt>
                <c:pt idx="75">
                  <c:v>-3.5109609778997046</c:v>
                </c:pt>
                <c:pt idx="76">
                  <c:v>-5.5321502769696425</c:v>
                </c:pt>
                <c:pt idx="77">
                  <c:v>-5.5321502769696425</c:v>
                </c:pt>
                <c:pt idx="78">
                  <c:v>-5.5321502769696425</c:v>
                </c:pt>
                <c:pt idx="79">
                  <c:v>-5.5321502769696425</c:v>
                </c:pt>
                <c:pt idx="80">
                  <c:v>-5.5321502769696425</c:v>
                </c:pt>
                <c:pt idx="81">
                  <c:v>-5.5321502769696425</c:v>
                </c:pt>
                <c:pt idx="82">
                  <c:v>-5.5321502769696425</c:v>
                </c:pt>
                <c:pt idx="83">
                  <c:v>-5.5321502769696425</c:v>
                </c:pt>
                <c:pt idx="84">
                  <c:v>-5.5321502769696425</c:v>
                </c:pt>
                <c:pt idx="85">
                  <c:v>-5.5321502769696425</c:v>
                </c:pt>
                <c:pt idx="86">
                  <c:v>-5.5321502769696425</c:v>
                </c:pt>
                <c:pt idx="87">
                  <c:v>-5.5321502769696425</c:v>
                </c:pt>
                <c:pt idx="88">
                  <c:v>-5.5321502769696425</c:v>
                </c:pt>
                <c:pt idx="89">
                  <c:v>-4.6870522369553855</c:v>
                </c:pt>
                <c:pt idx="90">
                  <c:v>-5.5321502769696425</c:v>
                </c:pt>
                <c:pt idx="91">
                  <c:v>-5.5321502769696425</c:v>
                </c:pt>
                <c:pt idx="92">
                  <c:v>-5.5321502769696425</c:v>
                </c:pt>
                <c:pt idx="93">
                  <c:v>-5.5321502769696425</c:v>
                </c:pt>
                <c:pt idx="94">
                  <c:v>-5.5321502769696425</c:v>
                </c:pt>
                <c:pt idx="95">
                  <c:v>-5.5321502769696425</c:v>
                </c:pt>
                <c:pt idx="96">
                  <c:v>-5.5321502769696425</c:v>
                </c:pt>
                <c:pt idx="97">
                  <c:v>-5.5321502769696425</c:v>
                </c:pt>
                <c:pt idx="98">
                  <c:v>-5.5321502769696425</c:v>
                </c:pt>
                <c:pt idx="99">
                  <c:v>-4.8331802726336237</c:v>
                </c:pt>
                <c:pt idx="100">
                  <c:v>-5.5321502769696425</c:v>
                </c:pt>
                <c:pt idx="101">
                  <c:v>-5.5321502769696425</c:v>
                </c:pt>
                <c:pt idx="102">
                  <c:v>-5.5321502769696425</c:v>
                </c:pt>
                <c:pt idx="103">
                  <c:v>-5.5321502769696425</c:v>
                </c:pt>
                <c:pt idx="104">
                  <c:v>-3.7762754212971514</c:v>
                </c:pt>
                <c:pt idx="105">
                  <c:v>-5.5321502769696425</c:v>
                </c:pt>
                <c:pt idx="106">
                  <c:v>-4.8331802726336237</c:v>
                </c:pt>
                <c:pt idx="107">
                  <c:v>-5.5321502769696425</c:v>
                </c:pt>
                <c:pt idx="108">
                  <c:v>-4.3560590179139611</c:v>
                </c:pt>
                <c:pt idx="109">
                  <c:v>-5.0550290222499799</c:v>
                </c:pt>
                <c:pt idx="110">
                  <c:v>-5.5321502769696425</c:v>
                </c:pt>
                <c:pt idx="111">
                  <c:v>-5.5321502769696425</c:v>
                </c:pt>
                <c:pt idx="112">
                  <c:v>-5.5321502769696425</c:v>
                </c:pt>
                <c:pt idx="113">
                  <c:v>-4.490757591811418</c:v>
                </c:pt>
                <c:pt idx="114">
                  <c:v>-5.5321502769696425</c:v>
                </c:pt>
                <c:pt idx="115">
                  <c:v>-4.3017013555913692</c:v>
                </c:pt>
                <c:pt idx="116">
                  <c:v>-5.5321502769696425</c:v>
                </c:pt>
                <c:pt idx="117">
                  <c:v>-5.5321502769696425</c:v>
                </c:pt>
                <c:pt idx="118">
                  <c:v>-3.8789377631942989</c:v>
                </c:pt>
                <c:pt idx="119">
                  <c:v>-4.1007865128106555</c:v>
                </c:pt>
                <c:pt idx="120">
                  <c:v>-5.5321502769696425</c:v>
                </c:pt>
                <c:pt idx="121">
                  <c:v>-4.0697522790706868</c:v>
                </c:pt>
                <c:pt idx="122">
                  <c:v>-4.3560590179139611</c:v>
                </c:pt>
                <c:pt idx="123">
                  <c:v>-5.5321502769696425</c:v>
                </c:pt>
                <c:pt idx="124">
                  <c:v>-4.490757591811418</c:v>
                </c:pt>
                <c:pt idx="125">
                  <c:v>-4.3560590179139611</c:v>
                </c:pt>
                <c:pt idx="126">
                  <c:v>-5.5321502769696425</c:v>
                </c:pt>
                <c:pt idx="127">
                  <c:v>-5.5321502769696425</c:v>
                </c:pt>
                <c:pt idx="128">
                  <c:v>-5.5321502769696425</c:v>
                </c:pt>
                <c:pt idx="129">
                  <c:v>-5.5321502769696425</c:v>
                </c:pt>
                <c:pt idx="130">
                  <c:v>-5.5321502769696425</c:v>
                </c:pt>
                <c:pt idx="131">
                  <c:v>-5.5321502769696425</c:v>
                </c:pt>
                <c:pt idx="132">
                  <c:v>-5.5321502769696425</c:v>
                </c:pt>
                <c:pt idx="133">
                  <c:v>-5.5321502769696425</c:v>
                </c:pt>
                <c:pt idx="134">
                  <c:v>-5.5321502769696425</c:v>
                </c:pt>
                <c:pt idx="135">
                  <c:v>-5.5321502769696425</c:v>
                </c:pt>
                <c:pt idx="136">
                  <c:v>-5.5321502769696425</c:v>
                </c:pt>
                <c:pt idx="137">
                  <c:v>-5.5321502769696425</c:v>
                </c:pt>
                <c:pt idx="138">
                  <c:v>-5.5321502769696425</c:v>
                </c:pt>
                <c:pt idx="139">
                  <c:v>-5.5321502769696425</c:v>
                </c:pt>
                <c:pt idx="140">
                  <c:v>-5.5321502769696425</c:v>
                </c:pt>
                <c:pt idx="141">
                  <c:v>-5.5321502769696425</c:v>
                </c:pt>
                <c:pt idx="142">
                  <c:v>-5.5321502769696425</c:v>
                </c:pt>
                <c:pt idx="143">
                  <c:v>-5.5321502769696425</c:v>
                </c:pt>
                <c:pt idx="144">
                  <c:v>-5.5321502769696425</c:v>
                </c:pt>
                <c:pt idx="145">
                  <c:v>-5.5321502769696425</c:v>
                </c:pt>
                <c:pt idx="146">
                  <c:v>-5.5321502769696425</c:v>
                </c:pt>
                <c:pt idx="147">
                  <c:v>-5.5321502769696425</c:v>
                </c:pt>
                <c:pt idx="148">
                  <c:v>-5.5321502769696425</c:v>
                </c:pt>
                <c:pt idx="149">
                  <c:v>-5.5321502769696425</c:v>
                </c:pt>
                <c:pt idx="150">
                  <c:v>-5.5321502769696425</c:v>
                </c:pt>
                <c:pt idx="151">
                  <c:v>-5.5321502769696425</c:v>
                </c:pt>
                <c:pt idx="152">
                  <c:v>-5.5321502769696425</c:v>
                </c:pt>
                <c:pt idx="153">
                  <c:v>-5.5321502769696425</c:v>
                </c:pt>
                <c:pt idx="154">
                  <c:v>-5.5321502769696425</c:v>
                </c:pt>
                <c:pt idx="155">
                  <c:v>-5.5321502769696425</c:v>
                </c:pt>
                <c:pt idx="156">
                  <c:v>-5.5321502769696425</c:v>
                </c:pt>
                <c:pt idx="157">
                  <c:v>-5.5321502769696425</c:v>
                </c:pt>
                <c:pt idx="158">
                  <c:v>-4.8331802726336237</c:v>
                </c:pt>
                <c:pt idx="159">
                  <c:v>-5.5321502769696425</c:v>
                </c:pt>
                <c:pt idx="160">
                  <c:v>-5.5321502769696425</c:v>
                </c:pt>
                <c:pt idx="161">
                  <c:v>-5.5321502769696425</c:v>
                </c:pt>
                <c:pt idx="162">
                  <c:v>-5.5321502769696425</c:v>
                </c:pt>
                <c:pt idx="163">
                  <c:v>-5.5321502769696425</c:v>
                </c:pt>
                <c:pt idx="164">
                  <c:v>-5.5321502769696425</c:v>
                </c:pt>
                <c:pt idx="165">
                  <c:v>-5.5321502769696425</c:v>
                </c:pt>
                <c:pt idx="166">
                  <c:v>-5.5321502769696425</c:v>
                </c:pt>
                <c:pt idx="167">
                  <c:v>-5.5321502769696425</c:v>
                </c:pt>
                <c:pt idx="168">
                  <c:v>-5.5321502769696425</c:v>
                </c:pt>
                <c:pt idx="169">
                  <c:v>-5.0550290222499799</c:v>
                </c:pt>
                <c:pt idx="170">
                  <c:v>-5.5321502769696425</c:v>
                </c:pt>
                <c:pt idx="171">
                  <c:v>-5.5321502769696425</c:v>
                </c:pt>
                <c:pt idx="172">
                  <c:v>-5.5321502769696425</c:v>
                </c:pt>
                <c:pt idx="173">
                  <c:v>-5.5321502769696425</c:v>
                </c:pt>
                <c:pt idx="174">
                  <c:v>-5.5321502769696425</c:v>
                </c:pt>
                <c:pt idx="175">
                  <c:v>-5.5321502769696425</c:v>
                </c:pt>
                <c:pt idx="176">
                  <c:v>-3.5926310243510242</c:v>
                </c:pt>
                <c:pt idx="177">
                  <c:v>-5.5321502769696425</c:v>
                </c:pt>
                <c:pt idx="178">
                  <c:v>-5.5321502769696425</c:v>
                </c:pt>
                <c:pt idx="179">
                  <c:v>-5.0550290222499799</c:v>
                </c:pt>
                <c:pt idx="180">
                  <c:v>-5.5321502769696425</c:v>
                </c:pt>
                <c:pt idx="181">
                  <c:v>-5.5321502769696425</c:v>
                </c:pt>
                <c:pt idx="182">
                  <c:v>-5.5321502769696425</c:v>
                </c:pt>
                <c:pt idx="183">
                  <c:v>-5.5321502769696425</c:v>
                </c:pt>
                <c:pt idx="184">
                  <c:v>-5.5321502769696425</c:v>
                </c:pt>
                <c:pt idx="185">
                  <c:v>-5.5321502769696425</c:v>
                </c:pt>
                <c:pt idx="186">
                  <c:v>-5.5321502769696425</c:v>
                </c:pt>
                <c:pt idx="187">
                  <c:v>-5.5321502769696425</c:v>
                </c:pt>
                <c:pt idx="188">
                  <c:v>-5.5321502769696425</c:v>
                </c:pt>
                <c:pt idx="189">
                  <c:v>-5.5321502769696425</c:v>
                </c:pt>
                <c:pt idx="190">
                  <c:v>-5.5321502769696425</c:v>
                </c:pt>
                <c:pt idx="191">
                  <c:v>-5.0550290222499799</c:v>
                </c:pt>
                <c:pt idx="192">
                  <c:v>-5.5321502769696425</c:v>
                </c:pt>
                <c:pt idx="193">
                  <c:v>-5.5321502769696425</c:v>
                </c:pt>
                <c:pt idx="194">
                  <c:v>-5.5321502769696425</c:v>
                </c:pt>
                <c:pt idx="195">
                  <c:v>-4.134210268297605</c:v>
                </c:pt>
                <c:pt idx="196">
                  <c:v>-5.0550290222499799</c:v>
                </c:pt>
                <c:pt idx="197">
                  <c:v>-5.5321502769696425</c:v>
                </c:pt>
                <c:pt idx="198">
                  <c:v>-5.5321502769696425</c:v>
                </c:pt>
                <c:pt idx="199">
                  <c:v>-5.5321502769696425</c:v>
                </c:pt>
                <c:pt idx="200">
                  <c:v>-5.5321502769696425</c:v>
                </c:pt>
                <c:pt idx="201">
                  <c:v>-5.5321502769696425</c:v>
                </c:pt>
                <c:pt idx="202">
                  <c:v>-5.5321502769696425</c:v>
                </c:pt>
                <c:pt idx="203">
                  <c:v>-5.5321502769696425</c:v>
                </c:pt>
                <c:pt idx="204">
                  <c:v>-5.5321502769696425</c:v>
                </c:pt>
                <c:pt idx="205">
                  <c:v>-5.5321502769696425</c:v>
                </c:pt>
                <c:pt idx="206">
                  <c:v>-5.5321502769696425</c:v>
                </c:pt>
                <c:pt idx="207">
                  <c:v>-5.5321502769696425</c:v>
                </c:pt>
                <c:pt idx="208">
                  <c:v>-5.5321502769696425</c:v>
                </c:pt>
                <c:pt idx="209">
                  <c:v>-4.8331802726336237</c:v>
                </c:pt>
                <c:pt idx="210">
                  <c:v>-5.5321502769696425</c:v>
                </c:pt>
                <c:pt idx="211">
                  <c:v>-4.8331802726336237</c:v>
                </c:pt>
                <c:pt idx="212">
                  <c:v>-5.5321502769696425</c:v>
                </c:pt>
                <c:pt idx="213">
                  <c:v>-5.0550290222499799</c:v>
                </c:pt>
                <c:pt idx="214">
                  <c:v>-4.6870522369553855</c:v>
                </c:pt>
                <c:pt idx="215">
                  <c:v>-4.2533966760168136</c:v>
                </c:pt>
                <c:pt idx="216">
                  <c:v>-5.5321502769696425</c:v>
                </c:pt>
                <c:pt idx="217">
                  <c:v>-5.5321502769696425</c:v>
                </c:pt>
                <c:pt idx="218">
                  <c:v>-5.5321502769696425</c:v>
                </c:pt>
              </c:numCache>
            </c:numRef>
          </c:xVal>
          <c:yVal>
            <c:numRef>
              <c:f>'Child-directed speech visual'!$A$2:$A$220</c:f>
              <c:numCache>
                <c:formatCode>0.00</c:formatCode>
                <c:ptCount val="219"/>
                <c:pt idx="0">
                  <c:v>0.65</c:v>
                </c:pt>
                <c:pt idx="1">
                  <c:v>0.55000000000000004</c:v>
                </c:pt>
                <c:pt idx="2">
                  <c:v>-0.81</c:v>
                </c:pt>
                <c:pt idx="3">
                  <c:v>-0.26</c:v>
                </c:pt>
                <c:pt idx="4">
                  <c:v>-0.71</c:v>
                </c:pt>
                <c:pt idx="5">
                  <c:v>1.01</c:v>
                </c:pt>
                <c:pt idx="6">
                  <c:v>0.36</c:v>
                </c:pt>
                <c:pt idx="7">
                  <c:v>0.73</c:v>
                </c:pt>
                <c:pt idx="8">
                  <c:v>-0.8</c:v>
                </c:pt>
                <c:pt idx="9">
                  <c:v>-0.83</c:v>
                </c:pt>
                <c:pt idx="10">
                  <c:v>0.96</c:v>
                </c:pt>
                <c:pt idx="11">
                  <c:v>-1.08</c:v>
                </c:pt>
                <c:pt idx="12">
                  <c:v>0.7</c:v>
                </c:pt>
                <c:pt idx="13">
                  <c:v>0.13</c:v>
                </c:pt>
                <c:pt idx="14">
                  <c:v>-1.08</c:v>
                </c:pt>
                <c:pt idx="15">
                  <c:v>-1.04</c:v>
                </c:pt>
                <c:pt idx="16">
                  <c:v>0.85</c:v>
                </c:pt>
                <c:pt idx="17">
                  <c:v>-1.19</c:v>
                </c:pt>
                <c:pt idx="18">
                  <c:v>0.94</c:v>
                </c:pt>
                <c:pt idx="19">
                  <c:v>-1.18</c:v>
                </c:pt>
                <c:pt idx="20">
                  <c:v>-1.22</c:v>
                </c:pt>
                <c:pt idx="21">
                  <c:v>0.98</c:v>
                </c:pt>
                <c:pt idx="22">
                  <c:v>0.88</c:v>
                </c:pt>
                <c:pt idx="23">
                  <c:v>-1.2</c:v>
                </c:pt>
                <c:pt idx="24">
                  <c:v>0.42</c:v>
                </c:pt>
                <c:pt idx="25">
                  <c:v>0.4</c:v>
                </c:pt>
                <c:pt idx="26">
                  <c:v>0.32</c:v>
                </c:pt>
                <c:pt idx="27">
                  <c:v>-1.1000000000000001</c:v>
                </c:pt>
                <c:pt idx="28">
                  <c:v>-0.98</c:v>
                </c:pt>
                <c:pt idx="29">
                  <c:v>-1.02</c:v>
                </c:pt>
                <c:pt idx="30">
                  <c:v>0.08</c:v>
                </c:pt>
                <c:pt idx="31">
                  <c:v>-0.77</c:v>
                </c:pt>
                <c:pt idx="32">
                  <c:v>0.94</c:v>
                </c:pt>
                <c:pt idx="33">
                  <c:v>-0.85</c:v>
                </c:pt>
                <c:pt idx="34">
                  <c:v>-0.88</c:v>
                </c:pt>
                <c:pt idx="35">
                  <c:v>0.98</c:v>
                </c:pt>
                <c:pt idx="36">
                  <c:v>-1.03</c:v>
                </c:pt>
                <c:pt idx="37">
                  <c:v>-0.91</c:v>
                </c:pt>
                <c:pt idx="38">
                  <c:v>0.94</c:v>
                </c:pt>
                <c:pt idx="39">
                  <c:v>0.72</c:v>
                </c:pt>
                <c:pt idx="40">
                  <c:v>-0.98</c:v>
                </c:pt>
                <c:pt idx="41">
                  <c:v>-0.56000000000000005</c:v>
                </c:pt>
                <c:pt idx="42">
                  <c:v>0.83</c:v>
                </c:pt>
                <c:pt idx="43">
                  <c:v>1.18</c:v>
                </c:pt>
                <c:pt idx="44">
                  <c:v>-0.16</c:v>
                </c:pt>
                <c:pt idx="45">
                  <c:v>0.57999999999999996</c:v>
                </c:pt>
                <c:pt idx="46">
                  <c:v>-0.31</c:v>
                </c:pt>
                <c:pt idx="47">
                  <c:v>-0.61</c:v>
                </c:pt>
                <c:pt idx="48">
                  <c:v>-0.49</c:v>
                </c:pt>
                <c:pt idx="49">
                  <c:v>0.86</c:v>
                </c:pt>
                <c:pt idx="50">
                  <c:v>0.93</c:v>
                </c:pt>
                <c:pt idx="51">
                  <c:v>-1.07</c:v>
                </c:pt>
                <c:pt idx="52">
                  <c:v>0.52</c:v>
                </c:pt>
                <c:pt idx="53">
                  <c:v>-0.83</c:v>
                </c:pt>
                <c:pt idx="54">
                  <c:v>-0.93</c:v>
                </c:pt>
                <c:pt idx="55">
                  <c:v>0.15</c:v>
                </c:pt>
                <c:pt idx="56">
                  <c:v>0.89</c:v>
                </c:pt>
                <c:pt idx="57">
                  <c:v>0.02</c:v>
                </c:pt>
                <c:pt idx="58">
                  <c:v>-0.1</c:v>
                </c:pt>
                <c:pt idx="59">
                  <c:v>-0.45</c:v>
                </c:pt>
                <c:pt idx="60">
                  <c:v>0.88</c:v>
                </c:pt>
                <c:pt idx="61">
                  <c:v>-0.97</c:v>
                </c:pt>
                <c:pt idx="62">
                  <c:v>0.24</c:v>
                </c:pt>
                <c:pt idx="63">
                  <c:v>-0.76</c:v>
                </c:pt>
                <c:pt idx="64">
                  <c:v>1.1299999999999999</c:v>
                </c:pt>
                <c:pt idx="65">
                  <c:v>0.89</c:v>
                </c:pt>
                <c:pt idx="66">
                  <c:v>0.06</c:v>
                </c:pt>
                <c:pt idx="67">
                  <c:v>0.6</c:v>
                </c:pt>
                <c:pt idx="68">
                  <c:v>-0.11</c:v>
                </c:pt>
                <c:pt idx="69">
                  <c:v>-0.82</c:v>
                </c:pt>
                <c:pt idx="70">
                  <c:v>1.2</c:v>
                </c:pt>
                <c:pt idx="71">
                  <c:v>-1</c:v>
                </c:pt>
                <c:pt idx="72">
                  <c:v>0.03</c:v>
                </c:pt>
                <c:pt idx="73">
                  <c:v>-0.83</c:v>
                </c:pt>
                <c:pt idx="74">
                  <c:v>-0.19</c:v>
                </c:pt>
                <c:pt idx="75">
                  <c:v>1.06</c:v>
                </c:pt>
                <c:pt idx="76">
                  <c:v>-0.4</c:v>
                </c:pt>
                <c:pt idx="77">
                  <c:v>-1.02</c:v>
                </c:pt>
                <c:pt idx="78">
                  <c:v>-0.54</c:v>
                </c:pt>
                <c:pt idx="79">
                  <c:v>0.27</c:v>
                </c:pt>
                <c:pt idx="80">
                  <c:v>-0.6</c:v>
                </c:pt>
                <c:pt idx="81">
                  <c:v>0.97</c:v>
                </c:pt>
                <c:pt idx="82">
                  <c:v>-0.76</c:v>
                </c:pt>
                <c:pt idx="83">
                  <c:v>-0.68</c:v>
                </c:pt>
                <c:pt idx="84">
                  <c:v>-0.33</c:v>
                </c:pt>
                <c:pt idx="85">
                  <c:v>0.93</c:v>
                </c:pt>
                <c:pt idx="86">
                  <c:v>-0.69</c:v>
                </c:pt>
                <c:pt idx="87">
                  <c:v>-1.19</c:v>
                </c:pt>
                <c:pt idx="88">
                  <c:v>1.1299999999999999</c:v>
                </c:pt>
                <c:pt idx="89">
                  <c:v>1.06</c:v>
                </c:pt>
                <c:pt idx="90">
                  <c:v>0.47</c:v>
                </c:pt>
                <c:pt idx="91">
                  <c:v>0.91</c:v>
                </c:pt>
                <c:pt idx="92">
                  <c:v>-0.89</c:v>
                </c:pt>
                <c:pt idx="93">
                  <c:v>1</c:v>
                </c:pt>
                <c:pt idx="94">
                  <c:v>0.05</c:v>
                </c:pt>
                <c:pt idx="95">
                  <c:v>0.66</c:v>
                </c:pt>
                <c:pt idx="96">
                  <c:v>0.63</c:v>
                </c:pt>
                <c:pt idx="97">
                  <c:v>-0.53</c:v>
                </c:pt>
                <c:pt idx="98">
                  <c:v>1.1100000000000001</c:v>
                </c:pt>
                <c:pt idx="99">
                  <c:v>0.8</c:v>
                </c:pt>
                <c:pt idx="100">
                  <c:v>-1.04</c:v>
                </c:pt>
                <c:pt idx="101">
                  <c:v>-1.03</c:v>
                </c:pt>
                <c:pt idx="102">
                  <c:v>-0.72</c:v>
                </c:pt>
                <c:pt idx="103">
                  <c:v>-0.81</c:v>
                </c:pt>
                <c:pt idx="104">
                  <c:v>1.1000000000000001</c:v>
                </c:pt>
                <c:pt idx="105">
                  <c:v>-0.97</c:v>
                </c:pt>
                <c:pt idx="106">
                  <c:v>0.62</c:v>
                </c:pt>
                <c:pt idx="107">
                  <c:v>-0.47</c:v>
                </c:pt>
                <c:pt idx="108">
                  <c:v>0.76</c:v>
                </c:pt>
                <c:pt idx="109">
                  <c:v>0.89</c:v>
                </c:pt>
                <c:pt idx="110">
                  <c:v>-0.53</c:v>
                </c:pt>
                <c:pt idx="111">
                  <c:v>-1</c:v>
                </c:pt>
                <c:pt idx="112">
                  <c:v>-0.56999999999999995</c:v>
                </c:pt>
                <c:pt idx="113">
                  <c:v>1.06</c:v>
                </c:pt>
                <c:pt idx="114">
                  <c:v>0.06</c:v>
                </c:pt>
                <c:pt idx="115">
                  <c:v>0.83</c:v>
                </c:pt>
                <c:pt idx="116">
                  <c:v>0.39</c:v>
                </c:pt>
                <c:pt idx="117">
                  <c:v>-0.63</c:v>
                </c:pt>
                <c:pt idx="118">
                  <c:v>0.99</c:v>
                </c:pt>
                <c:pt idx="119">
                  <c:v>1.04</c:v>
                </c:pt>
                <c:pt idx="120">
                  <c:v>-0.96</c:v>
                </c:pt>
                <c:pt idx="121">
                  <c:v>1.07</c:v>
                </c:pt>
                <c:pt idx="122">
                  <c:v>-0.09</c:v>
                </c:pt>
                <c:pt idx="123">
                  <c:v>-0.3</c:v>
                </c:pt>
                <c:pt idx="124">
                  <c:v>1.2</c:v>
                </c:pt>
                <c:pt idx="125">
                  <c:v>1.07</c:v>
                </c:pt>
                <c:pt idx="126">
                  <c:v>-0.51</c:v>
                </c:pt>
                <c:pt idx="127">
                  <c:v>-0.9</c:v>
                </c:pt>
                <c:pt idx="128">
                  <c:v>-1.02</c:v>
                </c:pt>
                <c:pt idx="129">
                  <c:v>0.39</c:v>
                </c:pt>
                <c:pt idx="130">
                  <c:v>-0.7</c:v>
                </c:pt>
                <c:pt idx="131">
                  <c:v>0.57999999999999996</c:v>
                </c:pt>
                <c:pt idx="132">
                  <c:v>0.13</c:v>
                </c:pt>
                <c:pt idx="133">
                  <c:v>0.83</c:v>
                </c:pt>
                <c:pt idx="134">
                  <c:v>-0.51</c:v>
                </c:pt>
                <c:pt idx="135">
                  <c:v>0.18</c:v>
                </c:pt>
                <c:pt idx="136">
                  <c:v>1.07</c:v>
                </c:pt>
                <c:pt idx="137">
                  <c:v>-0.34</c:v>
                </c:pt>
                <c:pt idx="138">
                  <c:v>-0.9</c:v>
                </c:pt>
                <c:pt idx="139">
                  <c:v>1.1299999999999999</c:v>
                </c:pt>
                <c:pt idx="140">
                  <c:v>0.19</c:v>
                </c:pt>
                <c:pt idx="141">
                  <c:v>0.31</c:v>
                </c:pt>
                <c:pt idx="142">
                  <c:v>-0.56999999999999995</c:v>
                </c:pt>
                <c:pt idx="143">
                  <c:v>-0.34</c:v>
                </c:pt>
                <c:pt idx="144">
                  <c:v>1.1299999999999999</c:v>
                </c:pt>
                <c:pt idx="145">
                  <c:v>-0.1</c:v>
                </c:pt>
                <c:pt idx="146">
                  <c:v>-0.65</c:v>
                </c:pt>
                <c:pt idx="147">
                  <c:v>-0.54</c:v>
                </c:pt>
                <c:pt idx="148">
                  <c:v>-0.05</c:v>
                </c:pt>
                <c:pt idx="149">
                  <c:v>-0.6</c:v>
                </c:pt>
                <c:pt idx="150">
                  <c:v>-0.66</c:v>
                </c:pt>
                <c:pt idx="151">
                  <c:v>0.24</c:v>
                </c:pt>
                <c:pt idx="152">
                  <c:v>-0.73</c:v>
                </c:pt>
                <c:pt idx="153">
                  <c:v>0.99</c:v>
                </c:pt>
                <c:pt idx="154">
                  <c:v>-1.02</c:v>
                </c:pt>
                <c:pt idx="155">
                  <c:v>-0.86</c:v>
                </c:pt>
                <c:pt idx="156">
                  <c:v>-0.81</c:v>
                </c:pt>
                <c:pt idx="157">
                  <c:v>0.61</c:v>
                </c:pt>
                <c:pt idx="158">
                  <c:v>0.86</c:v>
                </c:pt>
                <c:pt idx="159">
                  <c:v>-0.83</c:v>
                </c:pt>
                <c:pt idx="160">
                  <c:v>-0.69</c:v>
                </c:pt>
                <c:pt idx="161">
                  <c:v>-0.56999999999999995</c:v>
                </c:pt>
                <c:pt idx="162">
                  <c:v>0.53</c:v>
                </c:pt>
                <c:pt idx="163">
                  <c:v>0.55000000000000004</c:v>
                </c:pt>
                <c:pt idx="164">
                  <c:v>0.48</c:v>
                </c:pt>
                <c:pt idx="165">
                  <c:v>0.31</c:v>
                </c:pt>
                <c:pt idx="166">
                  <c:v>-0.65</c:v>
                </c:pt>
                <c:pt idx="167">
                  <c:v>-0.93</c:v>
                </c:pt>
                <c:pt idx="168">
                  <c:v>0.83</c:v>
                </c:pt>
                <c:pt idx="169">
                  <c:v>1</c:v>
                </c:pt>
                <c:pt idx="170">
                  <c:v>0.95</c:v>
                </c:pt>
                <c:pt idx="171">
                  <c:v>-0.75</c:v>
                </c:pt>
                <c:pt idx="172">
                  <c:v>0.69</c:v>
                </c:pt>
                <c:pt idx="173">
                  <c:v>-0.27</c:v>
                </c:pt>
                <c:pt idx="174">
                  <c:v>0.25</c:v>
                </c:pt>
                <c:pt idx="175">
                  <c:v>-0.48</c:v>
                </c:pt>
                <c:pt idx="176">
                  <c:v>1.1200000000000001</c:v>
                </c:pt>
                <c:pt idx="177">
                  <c:v>-1.01</c:v>
                </c:pt>
                <c:pt idx="178">
                  <c:v>-0.64</c:v>
                </c:pt>
                <c:pt idx="179">
                  <c:v>1.03</c:v>
                </c:pt>
                <c:pt idx="180">
                  <c:v>-0.35</c:v>
                </c:pt>
                <c:pt idx="181">
                  <c:v>0.18</c:v>
                </c:pt>
                <c:pt idx="182">
                  <c:v>1.03</c:v>
                </c:pt>
                <c:pt idx="183">
                  <c:v>-0.18</c:v>
                </c:pt>
                <c:pt idx="184">
                  <c:v>0.89</c:v>
                </c:pt>
                <c:pt idx="185">
                  <c:v>-0.8</c:v>
                </c:pt>
                <c:pt idx="186">
                  <c:v>-0.54</c:v>
                </c:pt>
                <c:pt idx="187">
                  <c:v>0.11</c:v>
                </c:pt>
                <c:pt idx="188">
                  <c:v>0.01</c:v>
                </c:pt>
                <c:pt idx="189">
                  <c:v>-0.21</c:v>
                </c:pt>
                <c:pt idx="190">
                  <c:v>0.4</c:v>
                </c:pt>
                <c:pt idx="191">
                  <c:v>-0.1</c:v>
                </c:pt>
                <c:pt idx="192">
                  <c:v>0.27</c:v>
                </c:pt>
                <c:pt idx="193">
                  <c:v>-0.91</c:v>
                </c:pt>
                <c:pt idx="194">
                  <c:v>-0.9</c:v>
                </c:pt>
                <c:pt idx="195">
                  <c:v>0.6</c:v>
                </c:pt>
                <c:pt idx="196">
                  <c:v>-0.43</c:v>
                </c:pt>
                <c:pt idx="197">
                  <c:v>1.07</c:v>
                </c:pt>
                <c:pt idx="198">
                  <c:v>-0.45</c:v>
                </c:pt>
                <c:pt idx="199">
                  <c:v>0.95</c:v>
                </c:pt>
                <c:pt idx="200">
                  <c:v>-0.24</c:v>
                </c:pt>
                <c:pt idx="201">
                  <c:v>-0.3</c:v>
                </c:pt>
                <c:pt idx="202">
                  <c:v>0.18</c:v>
                </c:pt>
                <c:pt idx="203">
                  <c:v>0.06</c:v>
                </c:pt>
                <c:pt idx="204">
                  <c:v>1.02</c:v>
                </c:pt>
                <c:pt idx="205">
                  <c:v>-0.39</c:v>
                </c:pt>
                <c:pt idx="206">
                  <c:v>-1.04</c:v>
                </c:pt>
                <c:pt idx="207">
                  <c:v>0.05</c:v>
                </c:pt>
                <c:pt idx="208">
                  <c:v>-0.97</c:v>
                </c:pt>
                <c:pt idx="209">
                  <c:v>0.97</c:v>
                </c:pt>
                <c:pt idx="210">
                  <c:v>-0.39</c:v>
                </c:pt>
                <c:pt idx="211">
                  <c:v>1.02</c:v>
                </c:pt>
                <c:pt idx="212">
                  <c:v>-0.04</c:v>
                </c:pt>
                <c:pt idx="213">
                  <c:v>0.57999999999999996</c:v>
                </c:pt>
                <c:pt idx="214">
                  <c:v>0.73</c:v>
                </c:pt>
                <c:pt idx="215">
                  <c:v>0.18</c:v>
                </c:pt>
                <c:pt idx="216">
                  <c:v>-0.79</c:v>
                </c:pt>
                <c:pt idx="217">
                  <c:v>-0.73</c:v>
                </c:pt>
                <c:pt idx="218">
                  <c:v>-0.61</c:v>
                </c:pt>
              </c:numCache>
            </c:numRef>
          </c:yVal>
          <c:smooth val="0"/>
        </c:ser>
        <c:dLbls>
          <c:showLegendKey val="0"/>
          <c:showVal val="0"/>
          <c:showCatName val="0"/>
          <c:showSerName val="0"/>
          <c:showPercent val="0"/>
          <c:showBubbleSize val="0"/>
        </c:dLbls>
        <c:axId val="183646664"/>
        <c:axId val="183649800"/>
      </c:scatterChart>
      <c:valAx>
        <c:axId val="183646664"/>
        <c:scaling>
          <c:orientation val="minMax"/>
          <c:max val="-3"/>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83649800"/>
        <c:crosses val="autoZero"/>
        <c:crossBetween val="midCat"/>
      </c:valAx>
      <c:valAx>
        <c:axId val="183649800"/>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836466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2.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2.png"/></Relationships>
</file>

<file path=ppt/drawings/_rels/drawing3.x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0.1062</cdr:x>
      <cdr:y>0.56232</cdr:y>
    </cdr:from>
    <cdr:to>
      <cdr:x>0.13168</cdr:x>
      <cdr:y>0.62753</cdr:y>
    </cdr:to>
    <cdr:sp macro="" textlink="">
      <cdr:nvSpPr>
        <cdr:cNvPr id="4" name="TextBox 3"/>
        <cdr:cNvSpPr txBox="1"/>
      </cdr:nvSpPr>
      <cdr:spPr>
        <a:xfrm xmlns:a="http://schemas.openxmlformats.org/drawingml/2006/main">
          <a:off x="1116724" y="2446829"/>
          <a:ext cx="268014" cy="2837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0</a:t>
          </a:r>
          <a:endParaRPr lang="en-US" sz="1100" dirty="0"/>
        </a:p>
      </cdr:txBody>
    </cdr:sp>
  </cdr:relSizeAnchor>
  <cdr:relSizeAnchor xmlns:cdr="http://schemas.openxmlformats.org/drawingml/2006/chartDrawing">
    <cdr:from>
      <cdr:x>0.85582</cdr:x>
      <cdr:y>0.56232</cdr:y>
    </cdr:from>
    <cdr:to>
      <cdr:x>0.9068</cdr:x>
      <cdr:y>0.62391</cdr:y>
    </cdr:to>
    <cdr:sp macro="" textlink="">
      <cdr:nvSpPr>
        <cdr:cNvPr id="5" name="TextBox 4"/>
        <cdr:cNvSpPr txBox="1"/>
      </cdr:nvSpPr>
      <cdr:spPr>
        <a:xfrm xmlns:a="http://schemas.openxmlformats.org/drawingml/2006/main">
          <a:off x="8999483" y="2446831"/>
          <a:ext cx="536027" cy="2680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A lot</a:t>
          </a:r>
          <a:endParaRPr lang="en-US" sz="1100" dirty="0"/>
        </a:p>
      </cdr:txBody>
    </cdr:sp>
  </cdr:relSizeAnchor>
  <cdr:relSizeAnchor xmlns:cdr="http://schemas.openxmlformats.org/drawingml/2006/chartDrawing">
    <cdr:from>
      <cdr:x>0.07171</cdr:x>
      <cdr:y>0.9355</cdr:y>
    </cdr:from>
    <cdr:to>
      <cdr:x>0.13018</cdr:x>
      <cdr:y>0.99347</cdr:y>
    </cdr:to>
    <cdr:sp macro="" textlink="">
      <cdr:nvSpPr>
        <cdr:cNvPr id="6" name="TextBox 5"/>
        <cdr:cNvSpPr txBox="1"/>
      </cdr:nvSpPr>
      <cdr:spPr>
        <a:xfrm xmlns:a="http://schemas.openxmlformats.org/drawingml/2006/main">
          <a:off x="754117" y="4070678"/>
          <a:ext cx="614855" cy="2522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 </a:t>
          </a:r>
          <a:r>
            <a:rPr lang="en-US" dirty="0" smtClean="0"/>
            <a:t>a </a:t>
          </a:r>
          <a:r>
            <a:rPr lang="en-US" sz="1100" dirty="0" smtClean="0"/>
            <a:t>lot</a:t>
          </a:r>
          <a:endParaRPr lang="en-US" sz="1100" dirty="0"/>
        </a:p>
      </cdr:txBody>
    </cdr:sp>
  </cdr:relSizeAnchor>
  <cdr:relSizeAnchor xmlns:cdr="http://schemas.openxmlformats.org/drawingml/2006/chartDrawing">
    <cdr:from>
      <cdr:x>0.06305</cdr:x>
      <cdr:y>0.13407</cdr:y>
    </cdr:from>
    <cdr:to>
      <cdr:x>0.12152</cdr:x>
      <cdr:y>0.19204</cdr:y>
    </cdr:to>
    <cdr:sp macro="" textlink="">
      <cdr:nvSpPr>
        <cdr:cNvPr id="7" name="TextBox 1"/>
        <cdr:cNvSpPr txBox="1"/>
      </cdr:nvSpPr>
      <cdr:spPr>
        <a:xfrm xmlns:a="http://schemas.openxmlformats.org/drawingml/2006/main">
          <a:off x="663027" y="583379"/>
          <a:ext cx="614855" cy="2522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  </a:t>
          </a:r>
          <a:r>
            <a:rPr lang="en-US" dirty="0" smtClean="0"/>
            <a:t>a </a:t>
          </a:r>
          <a:r>
            <a:rPr lang="en-US" sz="1100" dirty="0" smtClean="0"/>
            <a:t>lot</a:t>
          </a:r>
          <a:endParaRPr lang="en-US" sz="1100" dirty="0"/>
        </a:p>
      </cdr:txBody>
    </cdr:sp>
  </cdr:relSizeAnchor>
  <cdr:relSizeAnchor xmlns:cdr="http://schemas.openxmlformats.org/drawingml/2006/chartDrawing">
    <cdr:from>
      <cdr:x>0.44203</cdr:x>
      <cdr:y>0.56719</cdr:y>
    </cdr:from>
    <cdr:to>
      <cdr:x>0.44203</cdr:x>
      <cdr:y>0.58802</cdr:y>
    </cdr:to>
    <cdr:cxnSp macro="">
      <cdr:nvCxnSpPr>
        <cdr:cNvPr id="10" name="Straight Connector 9"/>
        <cdr:cNvCxnSpPr/>
      </cdr:nvCxnSpPr>
      <cdr:spPr>
        <a:xfrm xmlns:a="http://schemas.openxmlformats.org/drawingml/2006/main" flipV="1">
          <a:off x="4635424" y="2475187"/>
          <a:ext cx="1" cy="9091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cdr:y>
    </cdr:from>
    <cdr:to>
      <cdr:x>0.00058</cdr:x>
      <cdr:y>0.02242</cdr:y>
    </cdr:to>
    <cdr:pic>
      <cdr:nvPicPr>
        <cdr:cNvPr id="2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6097" cy="97544"/>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0.1062</cdr:x>
      <cdr:y>0.56232</cdr:y>
    </cdr:from>
    <cdr:to>
      <cdr:x>0.13168</cdr:x>
      <cdr:y>0.62753</cdr:y>
    </cdr:to>
    <cdr:sp macro="" textlink="">
      <cdr:nvSpPr>
        <cdr:cNvPr id="4" name="TextBox 3"/>
        <cdr:cNvSpPr txBox="1"/>
      </cdr:nvSpPr>
      <cdr:spPr>
        <a:xfrm xmlns:a="http://schemas.openxmlformats.org/drawingml/2006/main">
          <a:off x="1116724" y="2446829"/>
          <a:ext cx="268014" cy="2837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0</a:t>
          </a:r>
          <a:endParaRPr lang="en-US" sz="1100" dirty="0"/>
        </a:p>
      </cdr:txBody>
    </cdr:sp>
  </cdr:relSizeAnchor>
  <cdr:relSizeAnchor xmlns:cdr="http://schemas.openxmlformats.org/drawingml/2006/chartDrawing">
    <cdr:from>
      <cdr:x>0.85582</cdr:x>
      <cdr:y>0.56232</cdr:y>
    </cdr:from>
    <cdr:to>
      <cdr:x>0.9068</cdr:x>
      <cdr:y>0.62391</cdr:y>
    </cdr:to>
    <cdr:sp macro="" textlink="">
      <cdr:nvSpPr>
        <cdr:cNvPr id="5" name="TextBox 4"/>
        <cdr:cNvSpPr txBox="1"/>
      </cdr:nvSpPr>
      <cdr:spPr>
        <a:xfrm xmlns:a="http://schemas.openxmlformats.org/drawingml/2006/main">
          <a:off x="8999483" y="2446831"/>
          <a:ext cx="536027" cy="2680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A lot</a:t>
          </a:r>
          <a:endParaRPr lang="en-US" sz="1100" dirty="0"/>
        </a:p>
      </cdr:txBody>
    </cdr:sp>
  </cdr:relSizeAnchor>
  <cdr:relSizeAnchor xmlns:cdr="http://schemas.openxmlformats.org/drawingml/2006/chartDrawing">
    <cdr:from>
      <cdr:x>0.07171</cdr:x>
      <cdr:y>0.9355</cdr:y>
    </cdr:from>
    <cdr:to>
      <cdr:x>0.13018</cdr:x>
      <cdr:y>0.99347</cdr:y>
    </cdr:to>
    <cdr:sp macro="" textlink="">
      <cdr:nvSpPr>
        <cdr:cNvPr id="6" name="TextBox 5"/>
        <cdr:cNvSpPr txBox="1"/>
      </cdr:nvSpPr>
      <cdr:spPr>
        <a:xfrm xmlns:a="http://schemas.openxmlformats.org/drawingml/2006/main">
          <a:off x="754117" y="4070678"/>
          <a:ext cx="614855" cy="2522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 </a:t>
          </a:r>
          <a:r>
            <a:rPr lang="en-US" dirty="0" smtClean="0"/>
            <a:t>a </a:t>
          </a:r>
          <a:r>
            <a:rPr lang="en-US" sz="1100" dirty="0" smtClean="0"/>
            <a:t>lot</a:t>
          </a:r>
          <a:endParaRPr lang="en-US" sz="1100" dirty="0"/>
        </a:p>
      </cdr:txBody>
    </cdr:sp>
  </cdr:relSizeAnchor>
  <cdr:relSizeAnchor xmlns:cdr="http://schemas.openxmlformats.org/drawingml/2006/chartDrawing">
    <cdr:from>
      <cdr:x>0.06305</cdr:x>
      <cdr:y>0.13407</cdr:y>
    </cdr:from>
    <cdr:to>
      <cdr:x>0.12152</cdr:x>
      <cdr:y>0.19204</cdr:y>
    </cdr:to>
    <cdr:sp macro="" textlink="">
      <cdr:nvSpPr>
        <cdr:cNvPr id="7" name="TextBox 1"/>
        <cdr:cNvSpPr txBox="1"/>
      </cdr:nvSpPr>
      <cdr:spPr>
        <a:xfrm xmlns:a="http://schemas.openxmlformats.org/drawingml/2006/main">
          <a:off x="663027" y="583379"/>
          <a:ext cx="614855" cy="2522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  </a:t>
          </a:r>
          <a:r>
            <a:rPr lang="en-US" dirty="0" smtClean="0"/>
            <a:t>a </a:t>
          </a:r>
          <a:r>
            <a:rPr lang="en-US" sz="1100" dirty="0" smtClean="0"/>
            <a:t>lot</a:t>
          </a:r>
          <a:endParaRPr lang="en-US" sz="1100" dirty="0"/>
        </a:p>
      </cdr:txBody>
    </cdr:sp>
  </cdr:relSizeAnchor>
  <cdr:relSizeAnchor xmlns:cdr="http://schemas.openxmlformats.org/drawingml/2006/chartDrawing">
    <cdr:from>
      <cdr:x>0.44203</cdr:x>
      <cdr:y>0.56719</cdr:y>
    </cdr:from>
    <cdr:to>
      <cdr:x>0.44203</cdr:x>
      <cdr:y>0.58802</cdr:y>
    </cdr:to>
    <cdr:cxnSp macro="">
      <cdr:nvCxnSpPr>
        <cdr:cNvPr id="10" name="Straight Connector 9"/>
        <cdr:cNvCxnSpPr/>
      </cdr:nvCxnSpPr>
      <cdr:spPr>
        <a:xfrm xmlns:a="http://schemas.openxmlformats.org/drawingml/2006/main" flipV="1">
          <a:off x="4635424" y="2475187"/>
          <a:ext cx="1" cy="9091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cdr:y>
    </cdr:from>
    <cdr:to>
      <cdr:x>0.00058</cdr:x>
      <cdr:y>0.02242</cdr:y>
    </cdr:to>
    <cdr:pic>
      <cdr:nvPicPr>
        <cdr:cNvPr id="2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6097" cy="97544"/>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0.1062</cdr:x>
      <cdr:y>0.56232</cdr:y>
    </cdr:from>
    <cdr:to>
      <cdr:x>0.13168</cdr:x>
      <cdr:y>0.62753</cdr:y>
    </cdr:to>
    <cdr:sp macro="" textlink="">
      <cdr:nvSpPr>
        <cdr:cNvPr id="4" name="TextBox 3"/>
        <cdr:cNvSpPr txBox="1"/>
      </cdr:nvSpPr>
      <cdr:spPr>
        <a:xfrm xmlns:a="http://schemas.openxmlformats.org/drawingml/2006/main">
          <a:off x="1116724" y="2446829"/>
          <a:ext cx="268014" cy="2837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0</a:t>
          </a:r>
          <a:endParaRPr lang="en-US" sz="1100" dirty="0"/>
        </a:p>
      </cdr:txBody>
    </cdr:sp>
  </cdr:relSizeAnchor>
  <cdr:relSizeAnchor xmlns:cdr="http://schemas.openxmlformats.org/drawingml/2006/chartDrawing">
    <cdr:from>
      <cdr:x>0.85582</cdr:x>
      <cdr:y>0.56232</cdr:y>
    </cdr:from>
    <cdr:to>
      <cdr:x>0.9068</cdr:x>
      <cdr:y>0.62391</cdr:y>
    </cdr:to>
    <cdr:sp macro="" textlink="">
      <cdr:nvSpPr>
        <cdr:cNvPr id="5" name="TextBox 4"/>
        <cdr:cNvSpPr txBox="1"/>
      </cdr:nvSpPr>
      <cdr:spPr>
        <a:xfrm xmlns:a="http://schemas.openxmlformats.org/drawingml/2006/main">
          <a:off x="8999483" y="2446831"/>
          <a:ext cx="536027" cy="2680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A lot</a:t>
          </a:r>
          <a:endParaRPr lang="en-US" sz="1100" dirty="0"/>
        </a:p>
      </cdr:txBody>
    </cdr:sp>
  </cdr:relSizeAnchor>
  <cdr:relSizeAnchor xmlns:cdr="http://schemas.openxmlformats.org/drawingml/2006/chartDrawing">
    <cdr:from>
      <cdr:x>0.07171</cdr:x>
      <cdr:y>0.9355</cdr:y>
    </cdr:from>
    <cdr:to>
      <cdr:x>0.13018</cdr:x>
      <cdr:y>0.99347</cdr:y>
    </cdr:to>
    <cdr:sp macro="" textlink="">
      <cdr:nvSpPr>
        <cdr:cNvPr id="6" name="TextBox 5"/>
        <cdr:cNvSpPr txBox="1"/>
      </cdr:nvSpPr>
      <cdr:spPr>
        <a:xfrm xmlns:a="http://schemas.openxmlformats.org/drawingml/2006/main">
          <a:off x="754117" y="4070678"/>
          <a:ext cx="614855" cy="2522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 </a:t>
          </a:r>
          <a:r>
            <a:rPr lang="en-US" dirty="0" smtClean="0"/>
            <a:t>a </a:t>
          </a:r>
          <a:r>
            <a:rPr lang="en-US" sz="1100" dirty="0" smtClean="0"/>
            <a:t>lot</a:t>
          </a:r>
          <a:endParaRPr lang="en-US" sz="1100" dirty="0"/>
        </a:p>
      </cdr:txBody>
    </cdr:sp>
  </cdr:relSizeAnchor>
  <cdr:relSizeAnchor xmlns:cdr="http://schemas.openxmlformats.org/drawingml/2006/chartDrawing">
    <cdr:from>
      <cdr:x>0.06305</cdr:x>
      <cdr:y>0.13407</cdr:y>
    </cdr:from>
    <cdr:to>
      <cdr:x>0.12152</cdr:x>
      <cdr:y>0.19204</cdr:y>
    </cdr:to>
    <cdr:sp macro="" textlink="">
      <cdr:nvSpPr>
        <cdr:cNvPr id="7" name="TextBox 1"/>
        <cdr:cNvSpPr txBox="1"/>
      </cdr:nvSpPr>
      <cdr:spPr>
        <a:xfrm xmlns:a="http://schemas.openxmlformats.org/drawingml/2006/main">
          <a:off x="663027" y="583379"/>
          <a:ext cx="614855" cy="2522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  </a:t>
          </a:r>
          <a:r>
            <a:rPr lang="en-US" dirty="0" smtClean="0"/>
            <a:t>a </a:t>
          </a:r>
          <a:r>
            <a:rPr lang="en-US" sz="1100" dirty="0" smtClean="0"/>
            <a:t>lot</a:t>
          </a:r>
          <a:endParaRPr lang="en-US" sz="1100" dirty="0"/>
        </a:p>
      </cdr:txBody>
    </cdr:sp>
  </cdr:relSizeAnchor>
  <cdr:relSizeAnchor xmlns:cdr="http://schemas.openxmlformats.org/drawingml/2006/chartDrawing">
    <cdr:from>
      <cdr:x>0.44203</cdr:x>
      <cdr:y>0.56719</cdr:y>
    </cdr:from>
    <cdr:to>
      <cdr:x>0.44203</cdr:x>
      <cdr:y>0.58802</cdr:y>
    </cdr:to>
    <cdr:cxnSp macro="">
      <cdr:nvCxnSpPr>
        <cdr:cNvPr id="10" name="Straight Connector 9"/>
        <cdr:cNvCxnSpPr/>
      </cdr:nvCxnSpPr>
      <cdr:spPr>
        <a:xfrm xmlns:a="http://schemas.openxmlformats.org/drawingml/2006/main" flipV="1">
          <a:off x="4635424" y="2475187"/>
          <a:ext cx="1" cy="9091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cdr:y>
    </cdr:from>
    <cdr:to>
      <cdr:x>0.00058</cdr:x>
      <cdr:y>0.02242</cdr:y>
    </cdr:to>
    <cdr:pic>
      <cdr:nvPicPr>
        <cdr:cNvPr id="2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6097" cy="97544"/>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FA51E8E-5F66-284F-AF01-EC1AB0D5A263}" type="datetimeFigureOut">
              <a:rPr lang="en-US" smtClean="0"/>
              <a:t>6/9/2014</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D3504EB-8B58-264F-9C9C-B93C871D5E03}" type="slidenum">
              <a:rPr lang="en-US" smtClean="0"/>
              <a:t>‹#›</a:t>
            </a:fld>
            <a:endParaRPr lang="en-US"/>
          </a:p>
        </p:txBody>
      </p:sp>
    </p:spTree>
    <p:extLst>
      <p:ext uri="{BB962C8B-B14F-4D97-AF65-F5344CB8AC3E}">
        <p14:creationId xmlns:p14="http://schemas.microsoft.com/office/powerpoint/2010/main" val="28974347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icon from webpage</a:t>
            </a:r>
            <a:endParaRPr lang="en-US" dirty="0"/>
          </a:p>
        </p:txBody>
      </p:sp>
      <p:sp>
        <p:nvSpPr>
          <p:cNvPr id="4" name="Slide Number Placeholder 3"/>
          <p:cNvSpPr>
            <a:spLocks noGrp="1"/>
          </p:cNvSpPr>
          <p:nvPr>
            <p:ph type="sldNum" sz="quarter" idx="10"/>
          </p:nvPr>
        </p:nvSpPr>
        <p:spPr/>
        <p:txBody>
          <a:bodyPr/>
          <a:lstStyle/>
          <a:p>
            <a:fld id="{7D3504EB-8B58-264F-9C9C-B93C871D5E03}" type="slidenum">
              <a:rPr lang="en-US" smtClean="0"/>
              <a:t>1</a:t>
            </a:fld>
            <a:endParaRPr lang="en-US"/>
          </a:p>
        </p:txBody>
      </p:sp>
    </p:spTree>
    <p:extLst>
      <p:ext uri="{BB962C8B-B14F-4D97-AF65-F5344CB8AC3E}">
        <p14:creationId xmlns:p14="http://schemas.microsoft.com/office/powerpoint/2010/main" val="3788467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notation: Brown-</a:t>
            </a:r>
            <a:r>
              <a:rPr lang="en-US" baseline="0" dirty="0" err="1" smtClean="0"/>
              <a:t>adam</a:t>
            </a:r>
            <a:r>
              <a:rPr lang="en-US" baseline="0" dirty="0" smtClean="0"/>
              <a:t> looks at ages 2 years and 3 months through 4 years and 10 months</a:t>
            </a:r>
            <a:endParaRPr lang="en-US" dirty="0"/>
          </a:p>
        </p:txBody>
      </p:sp>
      <p:sp>
        <p:nvSpPr>
          <p:cNvPr id="4" name="Slide Number Placeholder 3"/>
          <p:cNvSpPr>
            <a:spLocks noGrp="1"/>
          </p:cNvSpPr>
          <p:nvPr>
            <p:ph type="sldNum" sz="quarter" idx="10"/>
          </p:nvPr>
        </p:nvSpPr>
        <p:spPr/>
        <p:txBody>
          <a:bodyPr/>
          <a:lstStyle/>
          <a:p>
            <a:fld id="{7D3504EB-8B58-264F-9C9C-B93C871D5E03}" type="slidenum">
              <a:rPr lang="en-US" smtClean="0"/>
              <a:t>26</a:t>
            </a:fld>
            <a:endParaRPr lang="en-US"/>
          </a:p>
        </p:txBody>
      </p:sp>
    </p:spTree>
    <p:extLst>
      <p:ext uri="{BB962C8B-B14F-4D97-AF65-F5344CB8AC3E}">
        <p14:creationId xmlns:p14="http://schemas.microsoft.com/office/powerpoint/2010/main" val="652451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example.</a:t>
            </a:r>
            <a:endParaRPr lang="en-US" dirty="0"/>
          </a:p>
        </p:txBody>
      </p:sp>
      <p:sp>
        <p:nvSpPr>
          <p:cNvPr id="4" name="Slide Number Placeholder 3"/>
          <p:cNvSpPr>
            <a:spLocks noGrp="1"/>
          </p:cNvSpPr>
          <p:nvPr>
            <p:ph type="sldNum" sz="quarter" idx="10"/>
          </p:nvPr>
        </p:nvSpPr>
        <p:spPr/>
        <p:txBody>
          <a:bodyPr/>
          <a:lstStyle/>
          <a:p>
            <a:fld id="{7D3504EB-8B58-264F-9C9C-B93C871D5E03}" type="slidenum">
              <a:rPr lang="en-US" smtClean="0"/>
              <a:t>27</a:t>
            </a:fld>
            <a:endParaRPr lang="en-US"/>
          </a:p>
        </p:txBody>
      </p:sp>
    </p:spTree>
    <p:extLst>
      <p:ext uri="{BB962C8B-B14F-4D97-AF65-F5344CB8AC3E}">
        <p14:creationId xmlns:p14="http://schemas.microsoft.com/office/powerpoint/2010/main" val="2396986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504EB-8B58-264F-9C9C-B93C871D5E03}" type="slidenum">
              <a:rPr lang="en-US" smtClean="0"/>
              <a:t>28</a:t>
            </a:fld>
            <a:endParaRPr lang="en-US"/>
          </a:p>
        </p:txBody>
      </p:sp>
    </p:spTree>
    <p:extLst>
      <p:ext uri="{BB962C8B-B14F-4D97-AF65-F5344CB8AC3E}">
        <p14:creationId xmlns:p14="http://schemas.microsoft.com/office/powerpoint/2010/main" val="1694728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504EB-8B58-264F-9C9C-B93C871D5E03}" type="slidenum">
              <a:rPr lang="en-US" smtClean="0"/>
              <a:t>29</a:t>
            </a:fld>
            <a:endParaRPr lang="en-US"/>
          </a:p>
        </p:txBody>
      </p:sp>
    </p:spTree>
    <p:extLst>
      <p:ext uri="{BB962C8B-B14F-4D97-AF65-F5344CB8AC3E}">
        <p14:creationId xmlns:p14="http://schemas.microsoft.com/office/powerpoint/2010/main" val="3376555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504EB-8B58-264F-9C9C-B93C871D5E03}" type="slidenum">
              <a:rPr lang="en-US" smtClean="0"/>
              <a:t>30</a:t>
            </a:fld>
            <a:endParaRPr lang="en-US"/>
          </a:p>
        </p:txBody>
      </p:sp>
    </p:spTree>
    <p:extLst>
      <p:ext uri="{BB962C8B-B14F-4D97-AF65-F5344CB8AC3E}">
        <p14:creationId xmlns:p14="http://schemas.microsoft.com/office/powerpoint/2010/main" val="2930532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504EB-8B58-264F-9C9C-B93C871D5E03}" type="slidenum">
              <a:rPr lang="en-US" smtClean="0"/>
              <a:t>34</a:t>
            </a:fld>
            <a:endParaRPr lang="en-US"/>
          </a:p>
        </p:txBody>
      </p:sp>
    </p:spTree>
    <p:extLst>
      <p:ext uri="{BB962C8B-B14F-4D97-AF65-F5344CB8AC3E}">
        <p14:creationId xmlns:p14="http://schemas.microsoft.com/office/powerpoint/2010/main" val="1757135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504EB-8B58-264F-9C9C-B93C871D5E03}" type="slidenum">
              <a:rPr lang="en-US" smtClean="0"/>
              <a:t>36</a:t>
            </a:fld>
            <a:endParaRPr lang="en-US"/>
          </a:p>
        </p:txBody>
      </p:sp>
    </p:spTree>
    <p:extLst>
      <p:ext uri="{BB962C8B-B14F-4D97-AF65-F5344CB8AC3E}">
        <p14:creationId xmlns:p14="http://schemas.microsoft.com/office/powerpoint/2010/main" val="3180378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Creative commons</a:t>
            </a:r>
            <a:endParaRPr lang="en-US" dirty="0"/>
          </a:p>
        </p:txBody>
      </p:sp>
      <p:sp>
        <p:nvSpPr>
          <p:cNvPr id="4" name="Slide Number Placeholder 3"/>
          <p:cNvSpPr>
            <a:spLocks noGrp="1"/>
          </p:cNvSpPr>
          <p:nvPr>
            <p:ph type="sldNum" sz="quarter" idx="10"/>
          </p:nvPr>
        </p:nvSpPr>
        <p:spPr/>
        <p:txBody>
          <a:bodyPr/>
          <a:lstStyle/>
          <a:p>
            <a:fld id="{7D3504EB-8B58-264F-9C9C-B93C871D5E03}" type="slidenum">
              <a:rPr lang="en-US" smtClean="0"/>
              <a:t>37</a:t>
            </a:fld>
            <a:endParaRPr lang="en-US"/>
          </a:p>
        </p:txBody>
      </p:sp>
    </p:spTree>
    <p:extLst>
      <p:ext uri="{BB962C8B-B14F-4D97-AF65-F5344CB8AC3E}">
        <p14:creationId xmlns:p14="http://schemas.microsoft.com/office/powerpoint/2010/main" val="4023790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know that varying</a:t>
            </a:r>
            <a:r>
              <a:rPr lang="en-US" baseline="0" dirty="0" smtClean="0"/>
              <a:t> levels of abstraction are necessary for different violations, there may be some that have no been accounted for (just as “The book ran” is not accounted for by only part-of-speech notation).</a:t>
            </a:r>
            <a:endParaRPr lang="en-US" dirty="0"/>
          </a:p>
        </p:txBody>
      </p:sp>
      <p:sp>
        <p:nvSpPr>
          <p:cNvPr id="4" name="Slide Number Placeholder 3"/>
          <p:cNvSpPr>
            <a:spLocks noGrp="1"/>
          </p:cNvSpPr>
          <p:nvPr>
            <p:ph type="sldNum" sz="quarter" idx="10"/>
          </p:nvPr>
        </p:nvSpPr>
        <p:spPr/>
        <p:txBody>
          <a:bodyPr/>
          <a:lstStyle/>
          <a:p>
            <a:fld id="{7D3504EB-8B58-264F-9C9C-B93C871D5E03}" type="slidenum">
              <a:rPr lang="en-US" smtClean="0"/>
              <a:t>38</a:t>
            </a:fld>
            <a:endParaRPr lang="en-US"/>
          </a:p>
        </p:txBody>
      </p:sp>
    </p:spTree>
    <p:extLst>
      <p:ext uri="{BB962C8B-B14F-4D97-AF65-F5344CB8AC3E}">
        <p14:creationId xmlns:p14="http://schemas.microsoft.com/office/powerpoint/2010/main" val="3591974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504EB-8B58-264F-9C9C-B93C871D5E03}" type="slidenum">
              <a:rPr lang="en-US" smtClean="0"/>
              <a:t>41</a:t>
            </a:fld>
            <a:endParaRPr lang="en-US"/>
          </a:p>
        </p:txBody>
      </p:sp>
    </p:spTree>
    <p:extLst>
      <p:ext uri="{BB962C8B-B14F-4D97-AF65-F5344CB8AC3E}">
        <p14:creationId xmlns:p14="http://schemas.microsoft.com/office/powerpoint/2010/main" val="3138705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504EB-8B58-264F-9C9C-B93C871D5E03}" type="slidenum">
              <a:rPr lang="en-US" smtClean="0"/>
              <a:t>4</a:t>
            </a:fld>
            <a:endParaRPr lang="en-US"/>
          </a:p>
        </p:txBody>
      </p:sp>
    </p:spTree>
    <p:extLst>
      <p:ext uri="{BB962C8B-B14F-4D97-AF65-F5344CB8AC3E}">
        <p14:creationId xmlns:p14="http://schemas.microsoft.com/office/powerpoint/2010/main" val="613556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504EB-8B58-264F-9C9C-B93C871D5E03}" type="slidenum">
              <a:rPr lang="en-US" smtClean="0"/>
              <a:t>8</a:t>
            </a:fld>
            <a:endParaRPr lang="en-US"/>
          </a:p>
        </p:txBody>
      </p:sp>
    </p:spTree>
    <p:extLst>
      <p:ext uri="{BB962C8B-B14F-4D97-AF65-F5344CB8AC3E}">
        <p14:creationId xmlns:p14="http://schemas.microsoft.com/office/powerpoint/2010/main" val="1426638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 all these</a:t>
            </a:r>
            <a:endParaRPr lang="en-US" dirty="0"/>
          </a:p>
        </p:txBody>
      </p:sp>
      <p:sp>
        <p:nvSpPr>
          <p:cNvPr id="4" name="Slide Number Placeholder 3"/>
          <p:cNvSpPr>
            <a:spLocks noGrp="1"/>
          </p:cNvSpPr>
          <p:nvPr>
            <p:ph type="sldNum" sz="quarter" idx="10"/>
          </p:nvPr>
        </p:nvSpPr>
        <p:spPr/>
        <p:txBody>
          <a:bodyPr/>
          <a:lstStyle/>
          <a:p>
            <a:fld id="{7D3504EB-8B58-264F-9C9C-B93C871D5E03}" type="slidenum">
              <a:rPr lang="en-US" smtClean="0"/>
              <a:t>11</a:t>
            </a:fld>
            <a:endParaRPr lang="en-US"/>
          </a:p>
        </p:txBody>
      </p:sp>
    </p:spTree>
    <p:extLst>
      <p:ext uri="{BB962C8B-B14F-4D97-AF65-F5344CB8AC3E}">
        <p14:creationId xmlns:p14="http://schemas.microsoft.com/office/powerpoint/2010/main" val="404544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504EB-8B58-264F-9C9C-B93C871D5E03}" type="slidenum">
              <a:rPr lang="en-US" smtClean="0"/>
              <a:t>13</a:t>
            </a:fld>
            <a:endParaRPr lang="en-US"/>
          </a:p>
        </p:txBody>
      </p:sp>
    </p:spTree>
    <p:extLst>
      <p:ext uri="{BB962C8B-B14F-4D97-AF65-F5344CB8AC3E}">
        <p14:creationId xmlns:p14="http://schemas.microsoft.com/office/powerpoint/2010/main" val="2566972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explaining the gap, say it doesn’t actually exist: you’d find the correlation if you were looking for it properly! </a:t>
            </a:r>
            <a:endParaRPr lang="en-US" dirty="0"/>
          </a:p>
        </p:txBody>
      </p:sp>
      <p:sp>
        <p:nvSpPr>
          <p:cNvPr id="4" name="Slide Number Placeholder 3"/>
          <p:cNvSpPr>
            <a:spLocks noGrp="1"/>
          </p:cNvSpPr>
          <p:nvPr>
            <p:ph type="sldNum" sz="quarter" idx="10"/>
          </p:nvPr>
        </p:nvSpPr>
        <p:spPr/>
        <p:txBody>
          <a:bodyPr/>
          <a:lstStyle/>
          <a:p>
            <a:fld id="{7D3504EB-8B58-264F-9C9C-B93C871D5E03}" type="slidenum">
              <a:rPr lang="en-US" smtClean="0"/>
              <a:t>16</a:t>
            </a:fld>
            <a:endParaRPr lang="en-US"/>
          </a:p>
        </p:txBody>
      </p:sp>
    </p:spTree>
    <p:extLst>
      <p:ext uri="{BB962C8B-B14F-4D97-AF65-F5344CB8AC3E}">
        <p14:creationId xmlns:p14="http://schemas.microsoft.com/office/powerpoint/2010/main" val="3676948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504EB-8B58-264F-9C9C-B93C871D5E03}" type="slidenum">
              <a:rPr lang="en-US" smtClean="0"/>
              <a:t>19</a:t>
            </a:fld>
            <a:endParaRPr lang="en-US"/>
          </a:p>
        </p:txBody>
      </p:sp>
    </p:spTree>
    <p:extLst>
      <p:ext uri="{BB962C8B-B14F-4D97-AF65-F5344CB8AC3E}">
        <p14:creationId xmlns:p14="http://schemas.microsoft.com/office/powerpoint/2010/main" val="1400781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Normalize</a:t>
            </a:r>
            <a:endParaRPr lang="en-US" dirty="0"/>
          </a:p>
        </p:txBody>
      </p:sp>
      <p:sp>
        <p:nvSpPr>
          <p:cNvPr id="4" name="Slide Number Placeholder 3"/>
          <p:cNvSpPr>
            <a:spLocks noGrp="1"/>
          </p:cNvSpPr>
          <p:nvPr>
            <p:ph type="sldNum" sz="quarter" idx="10"/>
          </p:nvPr>
        </p:nvSpPr>
        <p:spPr/>
        <p:txBody>
          <a:bodyPr/>
          <a:lstStyle/>
          <a:p>
            <a:fld id="{7D3504EB-8B58-264F-9C9C-B93C871D5E03}" type="slidenum">
              <a:rPr lang="en-US" smtClean="0"/>
              <a:t>22</a:t>
            </a:fld>
            <a:endParaRPr lang="en-US"/>
          </a:p>
        </p:txBody>
      </p:sp>
    </p:spTree>
    <p:extLst>
      <p:ext uri="{BB962C8B-B14F-4D97-AF65-F5344CB8AC3E}">
        <p14:creationId xmlns:p14="http://schemas.microsoft.com/office/powerpoint/2010/main" val="3413337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504EB-8B58-264F-9C9C-B93C871D5E03}" type="slidenum">
              <a:rPr lang="en-US" smtClean="0"/>
              <a:t>23</a:t>
            </a:fld>
            <a:endParaRPr lang="en-US"/>
          </a:p>
        </p:txBody>
      </p:sp>
    </p:spTree>
    <p:extLst>
      <p:ext uri="{BB962C8B-B14F-4D97-AF65-F5344CB8AC3E}">
        <p14:creationId xmlns:p14="http://schemas.microsoft.com/office/powerpoint/2010/main" val="3794363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242374-A407-4EBB-9F6D-3A3006D24374}" type="datetimeFigureOut">
              <a:rPr lang="en-US" smtClean="0"/>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9486E-7385-4DEF-92BA-F1C7B1FAADE0}" type="slidenum">
              <a:rPr lang="en-US" smtClean="0"/>
              <a:t>‹#›</a:t>
            </a:fld>
            <a:endParaRPr lang="en-US"/>
          </a:p>
        </p:txBody>
      </p:sp>
    </p:spTree>
    <p:extLst>
      <p:ext uri="{BB962C8B-B14F-4D97-AF65-F5344CB8AC3E}">
        <p14:creationId xmlns:p14="http://schemas.microsoft.com/office/powerpoint/2010/main" val="2190619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42374-A407-4EBB-9F6D-3A3006D24374}" type="datetimeFigureOut">
              <a:rPr lang="en-US" smtClean="0"/>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9486E-7385-4DEF-92BA-F1C7B1FAADE0}" type="slidenum">
              <a:rPr lang="en-US" smtClean="0"/>
              <a:t>‹#›</a:t>
            </a:fld>
            <a:endParaRPr lang="en-US"/>
          </a:p>
        </p:txBody>
      </p:sp>
    </p:spTree>
    <p:extLst>
      <p:ext uri="{BB962C8B-B14F-4D97-AF65-F5344CB8AC3E}">
        <p14:creationId xmlns:p14="http://schemas.microsoft.com/office/powerpoint/2010/main" val="388678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42374-A407-4EBB-9F6D-3A3006D24374}" type="datetimeFigureOut">
              <a:rPr lang="en-US" smtClean="0"/>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9486E-7385-4DEF-92BA-F1C7B1FAADE0}" type="slidenum">
              <a:rPr lang="en-US" smtClean="0"/>
              <a:t>‹#›</a:t>
            </a:fld>
            <a:endParaRPr lang="en-US"/>
          </a:p>
        </p:txBody>
      </p:sp>
    </p:spTree>
    <p:extLst>
      <p:ext uri="{BB962C8B-B14F-4D97-AF65-F5344CB8AC3E}">
        <p14:creationId xmlns:p14="http://schemas.microsoft.com/office/powerpoint/2010/main" val="3441662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42374-A407-4EBB-9F6D-3A3006D24374}" type="datetimeFigureOut">
              <a:rPr lang="en-US" smtClean="0"/>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9486E-7385-4DEF-92BA-F1C7B1FAADE0}" type="slidenum">
              <a:rPr lang="en-US" smtClean="0"/>
              <a:t>‹#›</a:t>
            </a:fld>
            <a:endParaRPr lang="en-US"/>
          </a:p>
        </p:txBody>
      </p:sp>
    </p:spTree>
    <p:extLst>
      <p:ext uri="{BB962C8B-B14F-4D97-AF65-F5344CB8AC3E}">
        <p14:creationId xmlns:p14="http://schemas.microsoft.com/office/powerpoint/2010/main" val="254146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242374-A407-4EBB-9F6D-3A3006D24374}" type="datetimeFigureOut">
              <a:rPr lang="en-US" smtClean="0"/>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9486E-7385-4DEF-92BA-F1C7B1FAADE0}" type="slidenum">
              <a:rPr lang="en-US" smtClean="0"/>
              <a:t>‹#›</a:t>
            </a:fld>
            <a:endParaRPr lang="en-US"/>
          </a:p>
        </p:txBody>
      </p:sp>
    </p:spTree>
    <p:extLst>
      <p:ext uri="{BB962C8B-B14F-4D97-AF65-F5344CB8AC3E}">
        <p14:creationId xmlns:p14="http://schemas.microsoft.com/office/powerpoint/2010/main" val="643124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242374-A407-4EBB-9F6D-3A3006D24374}" type="datetimeFigureOut">
              <a:rPr lang="en-US" smtClean="0"/>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59486E-7385-4DEF-92BA-F1C7B1FAADE0}" type="slidenum">
              <a:rPr lang="en-US" smtClean="0"/>
              <a:t>‹#›</a:t>
            </a:fld>
            <a:endParaRPr lang="en-US"/>
          </a:p>
        </p:txBody>
      </p:sp>
    </p:spTree>
    <p:extLst>
      <p:ext uri="{BB962C8B-B14F-4D97-AF65-F5344CB8AC3E}">
        <p14:creationId xmlns:p14="http://schemas.microsoft.com/office/powerpoint/2010/main" val="2234795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242374-A407-4EBB-9F6D-3A3006D24374}" type="datetimeFigureOut">
              <a:rPr lang="en-US" smtClean="0"/>
              <a:t>6/9/2014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59486E-7385-4DEF-92BA-F1C7B1FAADE0}" type="slidenum">
              <a:rPr lang="en-US" smtClean="0"/>
              <a:t>‹#›</a:t>
            </a:fld>
            <a:endParaRPr lang="en-US"/>
          </a:p>
        </p:txBody>
      </p:sp>
    </p:spTree>
    <p:extLst>
      <p:ext uri="{BB962C8B-B14F-4D97-AF65-F5344CB8AC3E}">
        <p14:creationId xmlns:p14="http://schemas.microsoft.com/office/powerpoint/2010/main" val="131244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242374-A407-4EBB-9F6D-3A3006D24374}" type="datetimeFigureOut">
              <a:rPr lang="en-US" smtClean="0"/>
              <a:t>6/9/2014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59486E-7385-4DEF-92BA-F1C7B1FAADE0}" type="slidenum">
              <a:rPr lang="en-US" smtClean="0"/>
              <a:t>‹#›</a:t>
            </a:fld>
            <a:endParaRPr lang="en-US"/>
          </a:p>
        </p:txBody>
      </p:sp>
    </p:spTree>
    <p:extLst>
      <p:ext uri="{BB962C8B-B14F-4D97-AF65-F5344CB8AC3E}">
        <p14:creationId xmlns:p14="http://schemas.microsoft.com/office/powerpoint/2010/main" val="705879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42374-A407-4EBB-9F6D-3A3006D24374}" type="datetimeFigureOut">
              <a:rPr lang="en-US" smtClean="0"/>
              <a:t>6/9/2014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59486E-7385-4DEF-92BA-F1C7B1FAADE0}" type="slidenum">
              <a:rPr lang="en-US" smtClean="0"/>
              <a:t>‹#›</a:t>
            </a:fld>
            <a:endParaRPr lang="en-US"/>
          </a:p>
        </p:txBody>
      </p:sp>
    </p:spTree>
    <p:extLst>
      <p:ext uri="{BB962C8B-B14F-4D97-AF65-F5344CB8AC3E}">
        <p14:creationId xmlns:p14="http://schemas.microsoft.com/office/powerpoint/2010/main" val="3128790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42374-A407-4EBB-9F6D-3A3006D24374}" type="datetimeFigureOut">
              <a:rPr lang="en-US" smtClean="0"/>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59486E-7385-4DEF-92BA-F1C7B1FAADE0}" type="slidenum">
              <a:rPr lang="en-US" smtClean="0"/>
              <a:t>‹#›</a:t>
            </a:fld>
            <a:endParaRPr lang="en-US"/>
          </a:p>
        </p:txBody>
      </p:sp>
    </p:spTree>
    <p:extLst>
      <p:ext uri="{BB962C8B-B14F-4D97-AF65-F5344CB8AC3E}">
        <p14:creationId xmlns:p14="http://schemas.microsoft.com/office/powerpoint/2010/main" val="226628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42374-A407-4EBB-9F6D-3A3006D24374}" type="datetimeFigureOut">
              <a:rPr lang="en-US" smtClean="0"/>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59486E-7385-4DEF-92BA-F1C7B1FAADE0}" type="slidenum">
              <a:rPr lang="en-US" smtClean="0"/>
              <a:t>‹#›</a:t>
            </a:fld>
            <a:endParaRPr lang="en-US"/>
          </a:p>
        </p:txBody>
      </p:sp>
    </p:spTree>
    <p:extLst>
      <p:ext uri="{BB962C8B-B14F-4D97-AF65-F5344CB8AC3E}">
        <p14:creationId xmlns:p14="http://schemas.microsoft.com/office/powerpoint/2010/main" val="416835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42374-A407-4EBB-9F6D-3A3006D24374}" type="datetimeFigureOut">
              <a:rPr lang="en-US" smtClean="0"/>
              <a:t>6/9/2014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9486E-7385-4DEF-92BA-F1C7B1FAADE0}" type="slidenum">
              <a:rPr lang="en-US" smtClean="0"/>
              <a:t>‹#›</a:t>
            </a:fld>
            <a:endParaRPr lang="en-US"/>
          </a:p>
        </p:txBody>
      </p:sp>
    </p:spTree>
    <p:extLst>
      <p:ext uri="{BB962C8B-B14F-4D97-AF65-F5344CB8AC3E}">
        <p14:creationId xmlns:p14="http://schemas.microsoft.com/office/powerpoint/2010/main" val="2489936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Frequency of </a:t>
            </a:r>
            <a:r>
              <a:rPr lang="en-US" dirty="0"/>
              <a:t>w</a:t>
            </a:r>
            <a:r>
              <a:rPr lang="en-US" dirty="0" smtClean="0"/>
              <a:t>hat: </a:t>
            </a:r>
            <a:br>
              <a:rPr lang="en-US" dirty="0" smtClean="0"/>
            </a:br>
            <a:r>
              <a:rPr lang="en-US" dirty="0" smtClean="0"/>
              <a:t>How simple is the story of syntax acquisition?</a:t>
            </a:r>
            <a:endParaRPr lang="en-US" dirty="0"/>
          </a:p>
        </p:txBody>
      </p:sp>
      <p:sp>
        <p:nvSpPr>
          <p:cNvPr id="3" name="Subtitle 2"/>
          <p:cNvSpPr>
            <a:spLocks noGrp="1"/>
          </p:cNvSpPr>
          <p:nvPr>
            <p:ph type="subTitle" idx="1"/>
          </p:nvPr>
        </p:nvSpPr>
        <p:spPr>
          <a:xfrm>
            <a:off x="1551296" y="4666564"/>
            <a:ext cx="9144000" cy="1655762"/>
          </a:xfrm>
        </p:spPr>
        <p:txBody>
          <a:bodyPr/>
          <a:lstStyle/>
          <a:p>
            <a:r>
              <a:rPr lang="en-US" dirty="0" smtClean="0"/>
              <a:t>Amanda Nili</a:t>
            </a:r>
          </a:p>
          <a:p>
            <a:r>
              <a:rPr lang="en-US" dirty="0" smtClean="0"/>
              <a:t>In collaboration with Lisa Pearl</a:t>
            </a:r>
          </a:p>
          <a:p>
            <a:endParaRPr lang="en-US" dirty="0"/>
          </a:p>
        </p:txBody>
      </p:sp>
      <p:pic>
        <p:nvPicPr>
          <p:cNvPr id="2050" name="Picture 2" descr="http://www.socsci.uci.edu/%7Elpearl/images/CoLaLab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248" y="3829355"/>
            <a:ext cx="2908467" cy="2492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720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1" indent="0">
              <a:buNone/>
            </a:pPr>
            <a:r>
              <a:rPr lang="en-US" sz="2800" i="1" dirty="0"/>
              <a:t>Subject (determiner + singular noun) + present tense intransitive verb.</a:t>
            </a:r>
          </a:p>
          <a:p>
            <a:pPr marL="457200" lvl="1" indent="0">
              <a:buNone/>
            </a:pPr>
            <a:r>
              <a:rPr lang="en-US" sz="2800" dirty="0"/>
              <a:t>Acceptability score: </a:t>
            </a:r>
            <a:r>
              <a:rPr lang="en-US" sz="2800" b="1" dirty="0"/>
              <a:t>0.65</a:t>
            </a:r>
            <a:r>
              <a:rPr lang="en-US" sz="2800" dirty="0"/>
              <a:t>.</a:t>
            </a:r>
          </a:p>
          <a:p>
            <a:pPr marL="457200" lvl="1" indent="0">
              <a:buNone/>
            </a:pPr>
            <a:r>
              <a:rPr lang="en-US" sz="2800" dirty="0"/>
              <a:t>Ex: The pig grunts. </a:t>
            </a:r>
            <a:endParaRPr lang="en-US" sz="2800" dirty="0" smtClean="0"/>
          </a:p>
          <a:p>
            <a:pPr marL="457200" lvl="1" indent="0">
              <a:buNone/>
            </a:pPr>
            <a:endParaRPr lang="en-US" sz="2800" dirty="0"/>
          </a:p>
          <a:p>
            <a:pPr marL="457200" lvl="1" indent="0">
              <a:buNone/>
            </a:pPr>
            <a:r>
              <a:rPr lang="en-US" sz="2800" dirty="0" smtClean="0"/>
              <a:t>Reminder: Structure appears </a:t>
            </a:r>
            <a:r>
              <a:rPr lang="en-US" sz="2800" b="1" dirty="0" smtClean="0"/>
              <a:t>20</a:t>
            </a:r>
            <a:r>
              <a:rPr lang="en-US" sz="2800" dirty="0" smtClean="0"/>
              <a:t> </a:t>
            </a:r>
          </a:p>
          <a:p>
            <a:pPr marL="457200" lvl="1" indent="0">
              <a:buNone/>
            </a:pPr>
            <a:r>
              <a:rPr lang="en-US" sz="2800" dirty="0" smtClean="0"/>
              <a:t>times. </a:t>
            </a:r>
            <a:endParaRPr lang="en-US" dirty="0"/>
          </a:p>
        </p:txBody>
      </p:sp>
      <p:sp>
        <p:nvSpPr>
          <p:cNvPr id="4" name="Title 1"/>
          <p:cNvSpPr>
            <a:spLocks noGrp="1"/>
          </p:cNvSpPr>
          <p:nvPr>
            <p:ph type="title"/>
          </p:nvPr>
        </p:nvSpPr>
        <p:spPr/>
        <p:txBody>
          <a:bodyPr/>
          <a:lstStyle/>
          <a:p>
            <a:r>
              <a:rPr lang="en-US" dirty="0" smtClean="0"/>
              <a:t>Measuring </a:t>
            </a:r>
            <a:r>
              <a:rPr lang="en-US" dirty="0"/>
              <a:t>g</a:t>
            </a:r>
            <a:r>
              <a:rPr lang="en-US" dirty="0" smtClean="0"/>
              <a:t>rammaticality how?</a:t>
            </a:r>
            <a:endParaRPr lang="en-US" dirty="0"/>
          </a:p>
        </p:txBody>
      </p:sp>
      <p:pic>
        <p:nvPicPr>
          <p:cNvPr id="4098" name="Picture 2" descr="http://cdn.shopify.com/s/files/1/0224/1915/files/piglet.jpg?214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0225" y="3314700"/>
            <a:ext cx="4286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377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1" indent="0">
              <a:buNone/>
            </a:pPr>
            <a:r>
              <a:rPr lang="en-US" sz="2800" i="1" dirty="0"/>
              <a:t>“Who” + auxiliary verb + subject (noun phrase) + transitive verb? </a:t>
            </a:r>
            <a:r>
              <a:rPr lang="en-US" sz="2800" dirty="0"/>
              <a:t> </a:t>
            </a:r>
          </a:p>
          <a:p>
            <a:pPr marL="457200" lvl="1" indent="0">
              <a:buNone/>
            </a:pPr>
            <a:r>
              <a:rPr lang="en-US" sz="2800" dirty="0"/>
              <a:t>Acceptability score: </a:t>
            </a:r>
            <a:r>
              <a:rPr lang="en-US" sz="2800" b="1" dirty="0"/>
              <a:t>1.12</a:t>
            </a:r>
            <a:r>
              <a:rPr lang="en-US" sz="2800" dirty="0"/>
              <a:t>. </a:t>
            </a:r>
          </a:p>
          <a:p>
            <a:pPr marL="457200" lvl="1" indent="0">
              <a:buNone/>
            </a:pPr>
            <a:r>
              <a:rPr lang="en-US" sz="2800" dirty="0"/>
              <a:t>Ex: Who did </a:t>
            </a:r>
            <a:r>
              <a:rPr lang="en-US" sz="2800" dirty="0" smtClean="0"/>
              <a:t>Marvin poison</a:t>
            </a:r>
            <a:r>
              <a:rPr lang="en-US" sz="2800" dirty="0"/>
              <a:t>?</a:t>
            </a:r>
          </a:p>
          <a:p>
            <a:pPr marL="0" indent="0">
              <a:buNone/>
            </a:pPr>
            <a:endParaRPr lang="en-US" dirty="0" smtClean="0"/>
          </a:p>
          <a:p>
            <a:pPr marL="0" indent="0">
              <a:buNone/>
            </a:pPr>
            <a:r>
              <a:rPr lang="en-US" dirty="0" smtClean="0"/>
              <a:t>      Reminder: Structure appears </a:t>
            </a:r>
            <a:r>
              <a:rPr lang="en-US" b="1" dirty="0" smtClean="0"/>
              <a:t>43</a:t>
            </a:r>
            <a:r>
              <a:rPr lang="en-US" dirty="0" smtClean="0"/>
              <a:t> times.</a:t>
            </a:r>
            <a:endParaRPr lang="en-US" dirty="0"/>
          </a:p>
        </p:txBody>
      </p:sp>
      <p:sp>
        <p:nvSpPr>
          <p:cNvPr id="4" name="Title 1"/>
          <p:cNvSpPr>
            <a:spLocks noGrp="1"/>
          </p:cNvSpPr>
          <p:nvPr>
            <p:ph type="title"/>
          </p:nvPr>
        </p:nvSpPr>
        <p:spPr/>
        <p:txBody>
          <a:bodyPr/>
          <a:lstStyle/>
          <a:p>
            <a:r>
              <a:rPr lang="en-US" dirty="0" smtClean="0"/>
              <a:t>Measuring </a:t>
            </a:r>
            <a:r>
              <a:rPr lang="en-US" dirty="0"/>
              <a:t>g</a:t>
            </a:r>
            <a:r>
              <a:rPr lang="en-US" dirty="0" smtClean="0"/>
              <a:t>rammaticality how?</a:t>
            </a:r>
            <a:endParaRPr lang="en-US" dirty="0"/>
          </a:p>
        </p:txBody>
      </p:sp>
      <p:pic>
        <p:nvPicPr>
          <p:cNvPr id="5122" name="Picture 2" descr="http://upload.wikimedia.org/wikipedia/commons/5/5c/Poison_Perfu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4225" y="2743200"/>
            <a:ext cx="24384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753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simple story would look something like this:</a:t>
            </a:r>
          </a:p>
        </p:txBody>
      </p:sp>
      <p:sp>
        <p:nvSpPr>
          <p:cNvPr id="5" name="Rectangle 4"/>
          <p:cNvSpPr/>
          <p:nvPr/>
        </p:nvSpPr>
        <p:spPr>
          <a:xfrm>
            <a:off x="3241217" y="3914234"/>
            <a:ext cx="2656797" cy="185560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903210" y="2049927"/>
            <a:ext cx="2656797" cy="185560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5902449" y="1916435"/>
            <a:ext cx="761" cy="397306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141358" y="3905534"/>
            <a:ext cx="5522182" cy="87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333693" y="3527503"/>
            <a:ext cx="1353786" cy="369332"/>
          </a:xfrm>
          <a:prstGeom prst="rect">
            <a:avLst/>
          </a:prstGeom>
          <a:noFill/>
        </p:spPr>
        <p:txBody>
          <a:bodyPr wrap="square" rtlCol="0">
            <a:spAutoFit/>
          </a:bodyPr>
          <a:lstStyle/>
          <a:p>
            <a:r>
              <a:rPr lang="en-US" dirty="0"/>
              <a:t>+</a:t>
            </a:r>
            <a:r>
              <a:rPr lang="en-US" dirty="0" smtClean="0"/>
              <a:t>Frequency</a:t>
            </a:r>
            <a:endParaRPr lang="en-US" dirty="0"/>
          </a:p>
        </p:txBody>
      </p:sp>
      <p:sp>
        <p:nvSpPr>
          <p:cNvPr id="10" name="TextBox 9"/>
          <p:cNvSpPr txBox="1"/>
          <p:nvPr/>
        </p:nvSpPr>
        <p:spPr>
          <a:xfrm>
            <a:off x="5925133" y="2032924"/>
            <a:ext cx="1555669" cy="369332"/>
          </a:xfrm>
          <a:prstGeom prst="rect">
            <a:avLst/>
          </a:prstGeom>
          <a:noFill/>
        </p:spPr>
        <p:txBody>
          <a:bodyPr wrap="square" rtlCol="0">
            <a:spAutoFit/>
          </a:bodyPr>
          <a:lstStyle/>
          <a:p>
            <a:r>
              <a:rPr lang="en-US" dirty="0" smtClean="0"/>
              <a:t>+Acceptability</a:t>
            </a:r>
            <a:endParaRPr lang="en-US" dirty="0"/>
          </a:p>
        </p:txBody>
      </p:sp>
      <p:sp>
        <p:nvSpPr>
          <p:cNvPr id="11" name="TextBox 10"/>
          <p:cNvSpPr txBox="1"/>
          <p:nvPr/>
        </p:nvSpPr>
        <p:spPr>
          <a:xfrm>
            <a:off x="3245652" y="3896835"/>
            <a:ext cx="1353786" cy="369332"/>
          </a:xfrm>
          <a:prstGeom prst="rect">
            <a:avLst/>
          </a:prstGeom>
          <a:noFill/>
        </p:spPr>
        <p:txBody>
          <a:bodyPr wrap="square" rtlCol="0">
            <a:spAutoFit/>
          </a:bodyPr>
          <a:lstStyle/>
          <a:p>
            <a:r>
              <a:rPr lang="en-US" dirty="0" smtClean="0"/>
              <a:t>-Frequency</a:t>
            </a:r>
            <a:endParaRPr lang="en-US" dirty="0"/>
          </a:p>
        </p:txBody>
      </p:sp>
      <p:sp>
        <p:nvSpPr>
          <p:cNvPr id="12" name="TextBox 11"/>
          <p:cNvSpPr txBox="1"/>
          <p:nvPr/>
        </p:nvSpPr>
        <p:spPr>
          <a:xfrm>
            <a:off x="4344562" y="5400509"/>
            <a:ext cx="1555669" cy="369332"/>
          </a:xfrm>
          <a:prstGeom prst="rect">
            <a:avLst/>
          </a:prstGeom>
          <a:noFill/>
        </p:spPr>
        <p:txBody>
          <a:bodyPr wrap="square" rtlCol="0">
            <a:spAutoFit/>
          </a:bodyPr>
          <a:lstStyle/>
          <a:p>
            <a:r>
              <a:rPr lang="en-US" dirty="0"/>
              <a:t>-</a:t>
            </a:r>
            <a:r>
              <a:rPr lang="en-US" dirty="0" smtClean="0"/>
              <a:t>Acceptability</a:t>
            </a:r>
            <a:endParaRPr lang="en-US" dirty="0"/>
          </a:p>
        </p:txBody>
      </p:sp>
      <p:pic>
        <p:nvPicPr>
          <p:cNvPr id="1030" name="Picture 6" descr="http://images.fineartamerica.com/images-medium-large-5/cute-happy-baby-laughing-on-white-michal-bednare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7479" y="4266167"/>
            <a:ext cx="2878809" cy="1921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01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3212871" y="4256690"/>
            <a:ext cx="0" cy="906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05795" y="4256690"/>
            <a:ext cx="0" cy="90651"/>
          </a:xfrm>
          <a:prstGeom prst="line">
            <a:avLst/>
          </a:prstGeom>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014" y="4262834"/>
            <a:ext cx="6350"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3089" y="4276531"/>
            <a:ext cx="6350"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5804" y="4276532"/>
            <a:ext cx="6350"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473230" y="4265390"/>
            <a:ext cx="2656797" cy="185560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5223" y="2401083"/>
            <a:ext cx="2656797" cy="185560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6134462" y="2267591"/>
            <a:ext cx="761" cy="397306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373371" y="4256690"/>
            <a:ext cx="5522182" cy="87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65706" y="3878659"/>
            <a:ext cx="1353786" cy="369332"/>
          </a:xfrm>
          <a:prstGeom prst="rect">
            <a:avLst/>
          </a:prstGeom>
          <a:noFill/>
        </p:spPr>
        <p:txBody>
          <a:bodyPr wrap="square" rtlCol="0">
            <a:spAutoFit/>
          </a:bodyPr>
          <a:lstStyle/>
          <a:p>
            <a:r>
              <a:rPr lang="en-US" dirty="0"/>
              <a:t>+</a:t>
            </a:r>
            <a:r>
              <a:rPr lang="en-US" dirty="0" smtClean="0"/>
              <a:t>Frequency</a:t>
            </a:r>
            <a:endParaRPr lang="en-US" dirty="0"/>
          </a:p>
        </p:txBody>
      </p:sp>
      <p:sp>
        <p:nvSpPr>
          <p:cNvPr id="16" name="TextBox 15"/>
          <p:cNvSpPr txBox="1"/>
          <p:nvPr/>
        </p:nvSpPr>
        <p:spPr>
          <a:xfrm>
            <a:off x="6157146" y="2384080"/>
            <a:ext cx="1555669" cy="369332"/>
          </a:xfrm>
          <a:prstGeom prst="rect">
            <a:avLst/>
          </a:prstGeom>
          <a:noFill/>
        </p:spPr>
        <p:txBody>
          <a:bodyPr wrap="square" rtlCol="0">
            <a:spAutoFit/>
          </a:bodyPr>
          <a:lstStyle/>
          <a:p>
            <a:r>
              <a:rPr lang="en-US" dirty="0" smtClean="0"/>
              <a:t>+Acceptability</a:t>
            </a:r>
            <a:endParaRPr lang="en-US" dirty="0"/>
          </a:p>
        </p:txBody>
      </p:sp>
      <p:sp>
        <p:nvSpPr>
          <p:cNvPr id="17" name="TextBox 16"/>
          <p:cNvSpPr txBox="1"/>
          <p:nvPr/>
        </p:nvSpPr>
        <p:spPr>
          <a:xfrm>
            <a:off x="3477665" y="4247991"/>
            <a:ext cx="1353786" cy="369332"/>
          </a:xfrm>
          <a:prstGeom prst="rect">
            <a:avLst/>
          </a:prstGeom>
          <a:noFill/>
        </p:spPr>
        <p:txBody>
          <a:bodyPr wrap="square" rtlCol="0">
            <a:spAutoFit/>
          </a:bodyPr>
          <a:lstStyle/>
          <a:p>
            <a:r>
              <a:rPr lang="en-US" dirty="0" smtClean="0"/>
              <a:t>-Frequency</a:t>
            </a:r>
            <a:endParaRPr lang="en-US" dirty="0"/>
          </a:p>
        </p:txBody>
      </p:sp>
      <p:sp>
        <p:nvSpPr>
          <p:cNvPr id="18" name="TextBox 17"/>
          <p:cNvSpPr txBox="1"/>
          <p:nvPr/>
        </p:nvSpPr>
        <p:spPr>
          <a:xfrm>
            <a:off x="4576575" y="5751665"/>
            <a:ext cx="1555669" cy="369332"/>
          </a:xfrm>
          <a:prstGeom prst="rect">
            <a:avLst/>
          </a:prstGeom>
          <a:noFill/>
        </p:spPr>
        <p:txBody>
          <a:bodyPr wrap="square" rtlCol="0">
            <a:spAutoFit/>
          </a:bodyPr>
          <a:lstStyle/>
          <a:p>
            <a:r>
              <a:rPr lang="en-US" dirty="0"/>
              <a:t>-</a:t>
            </a:r>
            <a:r>
              <a:rPr lang="en-US" dirty="0" smtClean="0"/>
              <a:t>Acceptability</a:t>
            </a:r>
            <a:endParaRPr lang="en-US" dirty="0"/>
          </a:p>
        </p:txBody>
      </p:sp>
      <p:sp>
        <p:nvSpPr>
          <p:cNvPr id="2" name="Title 1"/>
          <p:cNvSpPr>
            <a:spLocks noGrp="1"/>
          </p:cNvSpPr>
          <p:nvPr>
            <p:ph type="title"/>
          </p:nvPr>
        </p:nvSpPr>
        <p:spPr/>
        <p:txBody>
          <a:bodyPr/>
          <a:lstStyle/>
          <a:p>
            <a:r>
              <a:rPr lang="en-US" dirty="0" smtClean="0"/>
              <a:t>The simple story would look something like this: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47016168"/>
              </p:ext>
            </p:extLst>
          </p:nvPr>
        </p:nvGraphicFramePr>
        <p:xfrm>
          <a:off x="677001" y="2737866"/>
          <a:ext cx="10486696" cy="4363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44088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 simple story true?</a:t>
            </a:r>
            <a:endParaRPr lang="en-US" dirty="0"/>
          </a:p>
        </p:txBody>
      </p:sp>
      <p:sp>
        <p:nvSpPr>
          <p:cNvPr id="3" name="Content Placeholder 2"/>
          <p:cNvSpPr>
            <a:spLocks noGrp="1"/>
          </p:cNvSpPr>
          <p:nvPr>
            <p:ph idx="1"/>
          </p:nvPr>
        </p:nvSpPr>
        <p:spPr/>
        <p:txBody>
          <a:bodyPr/>
          <a:lstStyle/>
          <a:p>
            <a:r>
              <a:rPr lang="en-US" dirty="0" smtClean="0"/>
              <a:t>Previous studies have found a gap: frequency values not matching perfectly (or even </a:t>
            </a:r>
            <a:r>
              <a:rPr lang="en-US" i="1" dirty="0" smtClean="0"/>
              <a:t>well</a:t>
            </a:r>
            <a:r>
              <a:rPr lang="en-US" dirty="0" smtClean="0"/>
              <a:t>) with acceptability scores</a:t>
            </a:r>
          </a:p>
          <a:p>
            <a:r>
              <a:rPr lang="en-US" dirty="0" smtClean="0"/>
              <a:t>Different explanations as to why that gap exists</a:t>
            </a:r>
          </a:p>
        </p:txBody>
      </p:sp>
    </p:spTree>
    <p:extLst>
      <p:ext uri="{BB962C8B-B14F-4D97-AF65-F5344CB8AC3E}">
        <p14:creationId xmlns:p14="http://schemas.microsoft.com/office/powerpoint/2010/main" val="1801325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“gap” and other problems for the simple story:</a:t>
            </a:r>
            <a:endParaRPr lang="en-US" dirty="0"/>
          </a:p>
        </p:txBody>
      </p:sp>
      <p:sp>
        <p:nvSpPr>
          <p:cNvPr id="4" name="Rectangle 3"/>
          <p:cNvSpPr/>
          <p:nvPr/>
        </p:nvSpPr>
        <p:spPr>
          <a:xfrm>
            <a:off x="6057991" y="3887492"/>
            <a:ext cx="2656797" cy="185560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386982" y="2031885"/>
            <a:ext cx="2656797" cy="185560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6043779" y="1906292"/>
            <a:ext cx="0" cy="39646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283099" y="3887492"/>
            <a:ext cx="5562140" cy="87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491453" y="3509461"/>
            <a:ext cx="1353786" cy="369332"/>
          </a:xfrm>
          <a:prstGeom prst="rect">
            <a:avLst/>
          </a:prstGeom>
          <a:noFill/>
        </p:spPr>
        <p:txBody>
          <a:bodyPr wrap="square" rtlCol="0">
            <a:spAutoFit/>
          </a:bodyPr>
          <a:lstStyle/>
          <a:p>
            <a:r>
              <a:rPr lang="en-US" dirty="0"/>
              <a:t>+</a:t>
            </a:r>
            <a:r>
              <a:rPr lang="en-US" dirty="0" smtClean="0"/>
              <a:t>Frequency</a:t>
            </a:r>
            <a:endParaRPr lang="en-US" dirty="0"/>
          </a:p>
        </p:txBody>
      </p:sp>
      <p:sp>
        <p:nvSpPr>
          <p:cNvPr id="9" name="TextBox 8"/>
          <p:cNvSpPr txBox="1"/>
          <p:nvPr/>
        </p:nvSpPr>
        <p:spPr>
          <a:xfrm>
            <a:off x="6082893" y="2014882"/>
            <a:ext cx="1555669" cy="369332"/>
          </a:xfrm>
          <a:prstGeom prst="rect">
            <a:avLst/>
          </a:prstGeom>
          <a:noFill/>
        </p:spPr>
        <p:txBody>
          <a:bodyPr wrap="square" rtlCol="0">
            <a:spAutoFit/>
          </a:bodyPr>
          <a:lstStyle/>
          <a:p>
            <a:r>
              <a:rPr lang="en-US" dirty="0" smtClean="0"/>
              <a:t>+Acceptability</a:t>
            </a:r>
            <a:endParaRPr lang="en-US" dirty="0"/>
          </a:p>
        </p:txBody>
      </p:sp>
      <p:sp>
        <p:nvSpPr>
          <p:cNvPr id="10" name="TextBox 9"/>
          <p:cNvSpPr txBox="1"/>
          <p:nvPr/>
        </p:nvSpPr>
        <p:spPr>
          <a:xfrm>
            <a:off x="3403412" y="3878793"/>
            <a:ext cx="1353786" cy="369332"/>
          </a:xfrm>
          <a:prstGeom prst="rect">
            <a:avLst/>
          </a:prstGeom>
          <a:noFill/>
        </p:spPr>
        <p:txBody>
          <a:bodyPr wrap="square" rtlCol="0">
            <a:spAutoFit/>
          </a:bodyPr>
          <a:lstStyle/>
          <a:p>
            <a:r>
              <a:rPr lang="en-US" dirty="0" smtClean="0"/>
              <a:t>-Frequency</a:t>
            </a:r>
            <a:endParaRPr lang="en-US" dirty="0"/>
          </a:p>
        </p:txBody>
      </p:sp>
      <p:sp>
        <p:nvSpPr>
          <p:cNvPr id="11" name="TextBox 10"/>
          <p:cNvSpPr txBox="1"/>
          <p:nvPr/>
        </p:nvSpPr>
        <p:spPr>
          <a:xfrm>
            <a:off x="4502322" y="5382467"/>
            <a:ext cx="1555669" cy="369332"/>
          </a:xfrm>
          <a:prstGeom prst="rect">
            <a:avLst/>
          </a:prstGeom>
          <a:noFill/>
        </p:spPr>
        <p:txBody>
          <a:bodyPr wrap="square" rtlCol="0">
            <a:spAutoFit/>
          </a:bodyPr>
          <a:lstStyle/>
          <a:p>
            <a:r>
              <a:rPr lang="en-US" dirty="0"/>
              <a:t>-</a:t>
            </a:r>
            <a:r>
              <a:rPr lang="en-US" dirty="0" smtClean="0"/>
              <a:t>Acceptability</a:t>
            </a:r>
            <a:endParaRPr lang="en-US" dirty="0"/>
          </a:p>
        </p:txBody>
      </p:sp>
      <p:sp>
        <p:nvSpPr>
          <p:cNvPr id="12" name="TextBox 11"/>
          <p:cNvSpPr txBox="1"/>
          <p:nvPr/>
        </p:nvSpPr>
        <p:spPr>
          <a:xfrm>
            <a:off x="3924896" y="2263749"/>
            <a:ext cx="1555667" cy="369332"/>
          </a:xfrm>
          <a:prstGeom prst="rect">
            <a:avLst/>
          </a:prstGeom>
          <a:noFill/>
        </p:spPr>
        <p:txBody>
          <a:bodyPr wrap="square" rtlCol="0">
            <a:spAutoFit/>
          </a:bodyPr>
          <a:lstStyle/>
          <a:p>
            <a:r>
              <a:rPr lang="en-US" dirty="0" smtClean="0"/>
              <a:t>Quadrant II</a:t>
            </a:r>
            <a:endParaRPr lang="en-US" dirty="0"/>
          </a:p>
        </p:txBody>
      </p:sp>
      <p:sp>
        <p:nvSpPr>
          <p:cNvPr id="13" name="TextBox 12"/>
          <p:cNvSpPr txBox="1"/>
          <p:nvPr/>
        </p:nvSpPr>
        <p:spPr>
          <a:xfrm>
            <a:off x="6832371" y="4779339"/>
            <a:ext cx="1555667" cy="369332"/>
          </a:xfrm>
          <a:prstGeom prst="rect">
            <a:avLst/>
          </a:prstGeom>
          <a:noFill/>
        </p:spPr>
        <p:txBody>
          <a:bodyPr wrap="square" rtlCol="0">
            <a:spAutoFit/>
          </a:bodyPr>
          <a:lstStyle/>
          <a:p>
            <a:r>
              <a:rPr lang="en-US" dirty="0" smtClean="0"/>
              <a:t>Quadrant IV</a:t>
            </a:r>
            <a:endParaRPr lang="en-US" dirty="0"/>
          </a:p>
        </p:txBody>
      </p:sp>
      <p:pic>
        <p:nvPicPr>
          <p:cNvPr id="2050" name="Picture 2" descr="http://api.ning.com:80/files/l*QVBZLenpvbkDvY90EDt-XjsDjSHYCBdEWvLlY6NIq3AKfJiwVvNSNkqDl4RuQA-8I0u-v0z0cULkSsZvyvjL91rN1MMuI1/angry_baby.jpg?width=4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4492" y="3896192"/>
            <a:ext cx="1772683" cy="2287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93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believes the simple story?</a:t>
            </a:r>
            <a:endParaRPr lang="en-US" dirty="0"/>
          </a:p>
        </p:txBody>
      </p:sp>
      <p:sp>
        <p:nvSpPr>
          <p:cNvPr id="3" name="Content Placeholder 2"/>
          <p:cNvSpPr>
            <a:spLocks noGrp="1"/>
          </p:cNvSpPr>
          <p:nvPr>
            <p:ph idx="1"/>
          </p:nvPr>
        </p:nvSpPr>
        <p:spPr>
          <a:xfrm>
            <a:off x="838200" y="1825624"/>
            <a:ext cx="10515600" cy="4602471"/>
          </a:xfrm>
        </p:spPr>
        <p:txBody>
          <a:bodyPr>
            <a:normAutofit/>
          </a:bodyPr>
          <a:lstStyle/>
          <a:p>
            <a:r>
              <a:rPr lang="en-US" dirty="0" smtClean="0"/>
              <a:t>Kempen and Harbusch</a:t>
            </a:r>
            <a:r>
              <a:rPr lang="en-US" dirty="0"/>
              <a:t> </a:t>
            </a:r>
            <a:r>
              <a:rPr lang="en-US" dirty="0" smtClean="0"/>
              <a:t>(2005): “[Object to findings of a frequency-grammaticality gap on the basis that] … quite a few orderings that are rated at least average to grammatical quality also have zero corpus frequencies.” </a:t>
            </a:r>
          </a:p>
          <a:p>
            <a:pPr lvl="1"/>
            <a:r>
              <a:rPr lang="en-US" dirty="0" smtClean="0"/>
              <a:t>Bad Method: The simple correlation is there, it’s just that your naïve native speakers don’t know what they find acceptable and what they don’t, so they’re rating utterances as more acceptable than they actually are!</a:t>
            </a:r>
          </a:p>
        </p:txBody>
      </p:sp>
    </p:spTree>
    <p:extLst>
      <p:ext uri="{BB962C8B-B14F-4D97-AF65-F5344CB8AC3E}">
        <p14:creationId xmlns:p14="http://schemas.microsoft.com/office/powerpoint/2010/main" val="4057084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Actually, the method is fine…</a:t>
            </a:r>
            <a:endParaRPr lang="en-US" dirty="0"/>
          </a:p>
        </p:txBody>
      </p:sp>
      <p:sp>
        <p:nvSpPr>
          <p:cNvPr id="3" name="Content Placeholder 2"/>
          <p:cNvSpPr>
            <a:spLocks noGrp="1"/>
          </p:cNvSpPr>
          <p:nvPr>
            <p:ph idx="1"/>
          </p:nvPr>
        </p:nvSpPr>
        <p:spPr/>
        <p:txBody>
          <a:bodyPr/>
          <a:lstStyle/>
          <a:p>
            <a:r>
              <a:rPr lang="en-US" dirty="0"/>
              <a:t>Sprouse &amp; Almeida (2012): different methods of collecting acceptability data </a:t>
            </a:r>
            <a:r>
              <a:rPr lang="en-US" dirty="0" smtClean="0"/>
              <a:t>accused of unreliability; </a:t>
            </a:r>
            <a:r>
              <a:rPr lang="en-US" dirty="0"/>
              <a:t>a comparison of data from all methods shows that’s not the case (all methods are pretty convincingly reliable)</a:t>
            </a:r>
          </a:p>
          <a:p>
            <a:endParaRPr lang="en-US" dirty="0"/>
          </a:p>
        </p:txBody>
      </p:sp>
    </p:spTree>
    <p:extLst>
      <p:ext uri="{BB962C8B-B14F-4D97-AF65-F5344CB8AC3E}">
        <p14:creationId xmlns:p14="http://schemas.microsoft.com/office/powerpoint/2010/main" val="3866501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Maybe it’s not so simple…</a:t>
            </a:r>
            <a:endParaRPr lang="en-US" dirty="0"/>
          </a:p>
        </p:txBody>
      </p:sp>
      <p:sp>
        <p:nvSpPr>
          <p:cNvPr id="3" name="Content Placeholder 2"/>
          <p:cNvSpPr>
            <a:spLocks noGrp="1"/>
          </p:cNvSpPr>
          <p:nvPr>
            <p:ph idx="1"/>
          </p:nvPr>
        </p:nvSpPr>
        <p:spPr/>
        <p:txBody>
          <a:bodyPr>
            <a:normAutofit/>
          </a:bodyPr>
          <a:lstStyle/>
          <a:p>
            <a:r>
              <a:rPr lang="en-US" dirty="0" err="1"/>
              <a:t>Jurafsky</a:t>
            </a:r>
            <a:r>
              <a:rPr lang="en-US" dirty="0"/>
              <a:t> (2002): “… the mismatch between corpus frequencies and psychological norming studies is to be expected. These are essentially two different kinds of production studies, with different constraints on the production process.”</a:t>
            </a:r>
          </a:p>
          <a:p>
            <a:pPr lvl="1"/>
            <a:r>
              <a:rPr lang="en-US" dirty="0"/>
              <a:t>When linguists try to compare these two data sets, they are doing something fundamentally incorrect: we don’t find an </a:t>
            </a:r>
            <a:r>
              <a:rPr lang="en-US" i="1" dirty="0"/>
              <a:t>r</a:t>
            </a:r>
            <a:r>
              <a:rPr lang="en-US" dirty="0"/>
              <a:t> of 1 because, perhaps, acceptability data (from psychological norming studies) are expressive of something more abstract, whereas the frequency data are more concrete</a:t>
            </a:r>
          </a:p>
          <a:p>
            <a:endParaRPr lang="en-US" dirty="0"/>
          </a:p>
        </p:txBody>
      </p:sp>
    </p:spTree>
    <p:extLst>
      <p:ext uri="{BB962C8B-B14F-4D97-AF65-F5344CB8AC3E}">
        <p14:creationId xmlns:p14="http://schemas.microsoft.com/office/powerpoint/2010/main" val="3608328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so simple: Linear Optimality Theory</a:t>
            </a:r>
            <a:endParaRPr lang="en-US" dirty="0"/>
          </a:p>
        </p:txBody>
      </p:sp>
      <p:sp>
        <p:nvSpPr>
          <p:cNvPr id="3" name="Content Placeholder 2"/>
          <p:cNvSpPr>
            <a:spLocks noGrp="1"/>
          </p:cNvSpPr>
          <p:nvPr>
            <p:ph idx="1"/>
          </p:nvPr>
        </p:nvSpPr>
        <p:spPr/>
        <p:txBody>
          <a:bodyPr>
            <a:normAutofit/>
          </a:bodyPr>
          <a:lstStyle/>
          <a:p>
            <a:r>
              <a:rPr lang="en-US" dirty="0" smtClean="0"/>
              <a:t>Keller (2000): the acceptability-frequency relationship isn’t so straight forward. It’s about how significant a linguistic constraint (and its violation) is.</a:t>
            </a:r>
          </a:p>
        </p:txBody>
      </p:sp>
    </p:spTree>
    <p:extLst>
      <p:ext uri="{BB962C8B-B14F-4D97-AF65-F5344CB8AC3E}">
        <p14:creationId xmlns:p14="http://schemas.microsoft.com/office/powerpoint/2010/main" val="811069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Preview</a:t>
            </a:r>
            <a:endParaRPr lang="en-US" dirty="0"/>
          </a:p>
        </p:txBody>
      </p:sp>
      <p:sp>
        <p:nvSpPr>
          <p:cNvPr id="3" name="Content Placeholder 2"/>
          <p:cNvSpPr>
            <a:spLocks noGrp="1"/>
          </p:cNvSpPr>
          <p:nvPr>
            <p:ph idx="1"/>
          </p:nvPr>
        </p:nvSpPr>
        <p:spPr>
          <a:xfrm>
            <a:off x="838200" y="1394847"/>
            <a:ext cx="10515600" cy="4782116"/>
          </a:xfrm>
        </p:spPr>
        <p:txBody>
          <a:bodyPr/>
          <a:lstStyle/>
          <a:p>
            <a:r>
              <a:rPr lang="en-US" sz="3200" dirty="0" smtClean="0"/>
              <a:t>How do we know right from wrong, grammatically speaking?</a:t>
            </a:r>
          </a:p>
          <a:p>
            <a:r>
              <a:rPr lang="en-US" sz="3200" dirty="0" smtClean="0"/>
              <a:t>A simple theory of language acquisition: how often we hear something (a syntactic structure) determines how correct that structure is</a:t>
            </a:r>
          </a:p>
          <a:p>
            <a:r>
              <a:rPr lang="en-US" sz="3200" dirty="0" smtClean="0"/>
              <a:t>Is the simplest version of this story true?</a:t>
            </a:r>
          </a:p>
          <a:p>
            <a:r>
              <a:rPr lang="en-US" sz="3200" dirty="0" smtClean="0"/>
              <a:t>Looking at child-directed speech (because this is a study of acquisition)</a:t>
            </a:r>
          </a:p>
          <a:p>
            <a:r>
              <a:rPr lang="en-US" sz="3200" dirty="0" smtClean="0"/>
              <a:t>End result: syntax acquisition is not so simple (problems with the kind of frequency)</a:t>
            </a:r>
          </a:p>
          <a:p>
            <a:pPr marL="0" indent="0">
              <a:buNone/>
            </a:pPr>
            <a:endParaRPr lang="en-US" dirty="0" smtClean="0"/>
          </a:p>
          <a:p>
            <a:endParaRPr lang="en-US" dirty="0"/>
          </a:p>
        </p:txBody>
      </p:sp>
    </p:spTree>
    <p:extLst>
      <p:ext uri="{BB962C8B-B14F-4D97-AF65-F5344CB8AC3E}">
        <p14:creationId xmlns:p14="http://schemas.microsoft.com/office/powerpoint/2010/main" val="4035468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C00000"/>
                </a:solidFill>
              </a:rPr>
              <a:t>Hard</a:t>
            </a:r>
            <a:r>
              <a:rPr lang="en-US" dirty="0" smtClean="0"/>
              <a:t> constraint: Subject-Verb Agreement</a:t>
            </a:r>
          </a:p>
          <a:p>
            <a:pPr lvl="1"/>
            <a:r>
              <a:rPr lang="en-US" dirty="0" smtClean="0">
                <a:solidFill>
                  <a:schemeClr val="accent6">
                    <a:lumMod val="75000"/>
                  </a:schemeClr>
                </a:solidFill>
              </a:rPr>
              <a:t>Trish has </a:t>
            </a:r>
            <a:r>
              <a:rPr lang="en-US" dirty="0" smtClean="0"/>
              <a:t>painted a picture of Arthur.</a:t>
            </a:r>
          </a:p>
          <a:p>
            <a:pPr lvl="1"/>
            <a:r>
              <a:rPr lang="en-US" dirty="0" smtClean="0"/>
              <a:t>*</a:t>
            </a:r>
            <a:r>
              <a:rPr lang="en-US" dirty="0" smtClean="0">
                <a:solidFill>
                  <a:srgbClr val="C00000"/>
                </a:solidFill>
              </a:rPr>
              <a:t>Trish have </a:t>
            </a:r>
            <a:r>
              <a:rPr lang="en-US" dirty="0"/>
              <a:t>painted a picture of Arthur.</a:t>
            </a:r>
          </a:p>
          <a:p>
            <a:r>
              <a:rPr lang="en-US" dirty="0" smtClean="0">
                <a:solidFill>
                  <a:srgbClr val="002060"/>
                </a:solidFill>
              </a:rPr>
              <a:t>Soft</a:t>
            </a:r>
            <a:r>
              <a:rPr lang="en-US" dirty="0" smtClean="0"/>
              <a:t> constraint: Definite Article Use</a:t>
            </a:r>
          </a:p>
          <a:p>
            <a:pPr lvl="1"/>
            <a:r>
              <a:rPr lang="en-US" dirty="0" smtClean="0"/>
              <a:t>Which </a:t>
            </a:r>
            <a:r>
              <a:rPr lang="en-US" dirty="0"/>
              <a:t>friend has </a:t>
            </a:r>
            <a:r>
              <a:rPr lang="en-US" dirty="0" smtClean="0"/>
              <a:t>Trish painted </a:t>
            </a:r>
            <a:r>
              <a:rPr lang="en-US" dirty="0">
                <a:solidFill>
                  <a:schemeClr val="accent6">
                    <a:lumMod val="75000"/>
                  </a:schemeClr>
                </a:solidFill>
              </a:rPr>
              <a:t>a picture </a:t>
            </a:r>
            <a:r>
              <a:rPr lang="en-US" dirty="0"/>
              <a:t>of?</a:t>
            </a:r>
          </a:p>
          <a:p>
            <a:pPr lvl="1"/>
            <a:r>
              <a:rPr lang="en-US" dirty="0"/>
              <a:t>*Which friend </a:t>
            </a:r>
            <a:r>
              <a:rPr lang="en-US" dirty="0" smtClean="0"/>
              <a:t>has Trish painted </a:t>
            </a:r>
            <a:r>
              <a:rPr lang="en-US" dirty="0" smtClean="0">
                <a:solidFill>
                  <a:srgbClr val="7030A0"/>
                </a:solidFill>
              </a:rPr>
              <a:t>the </a:t>
            </a:r>
            <a:r>
              <a:rPr lang="en-US" dirty="0">
                <a:solidFill>
                  <a:srgbClr val="7030A0"/>
                </a:solidFill>
              </a:rPr>
              <a:t>picture </a:t>
            </a:r>
            <a:r>
              <a:rPr lang="en-US" dirty="0"/>
              <a:t>of?</a:t>
            </a:r>
          </a:p>
          <a:p>
            <a:pPr lvl="1"/>
            <a:endParaRPr lang="en-US" dirty="0" smtClean="0"/>
          </a:p>
        </p:txBody>
      </p:sp>
      <p:sp>
        <p:nvSpPr>
          <p:cNvPr id="4" name="Title 1"/>
          <p:cNvSpPr>
            <a:spLocks noGrp="1"/>
          </p:cNvSpPr>
          <p:nvPr>
            <p:ph type="title"/>
          </p:nvPr>
        </p:nvSpPr>
        <p:spPr/>
        <p:txBody>
          <a:bodyPr/>
          <a:lstStyle/>
          <a:p>
            <a:r>
              <a:rPr lang="en-US" dirty="0" smtClean="0"/>
              <a:t>Not so simple: Linear Optimality Theory</a:t>
            </a:r>
            <a:endParaRPr lang="en-US" dirty="0"/>
          </a:p>
        </p:txBody>
      </p:sp>
    </p:spTree>
    <p:extLst>
      <p:ext uri="{BB962C8B-B14F-4D97-AF65-F5344CB8AC3E}">
        <p14:creationId xmlns:p14="http://schemas.microsoft.com/office/powerpoint/2010/main" val="1410676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Really not so simple</a:t>
            </a:r>
            <a:endParaRPr lang="en-US" dirty="0"/>
          </a:p>
        </p:txBody>
      </p:sp>
      <p:sp>
        <p:nvSpPr>
          <p:cNvPr id="3" name="Content Placeholder 2"/>
          <p:cNvSpPr>
            <a:spLocks noGrp="1"/>
          </p:cNvSpPr>
          <p:nvPr>
            <p:ph idx="1"/>
          </p:nvPr>
        </p:nvSpPr>
        <p:spPr/>
        <p:txBody>
          <a:bodyPr/>
          <a:lstStyle/>
          <a:p>
            <a:r>
              <a:rPr lang="en-US" dirty="0"/>
              <a:t>Pearl &amp; Sprouse (2013</a:t>
            </a:r>
            <a:r>
              <a:rPr lang="en-US" dirty="0" smtClean="0"/>
              <a:t>): these authors make the comparison between frequency and acceptability data. </a:t>
            </a:r>
            <a:endParaRPr lang="en-US" dirty="0"/>
          </a:p>
          <a:p>
            <a:pPr lvl="1"/>
            <a:r>
              <a:rPr lang="en-US" dirty="0" smtClean="0"/>
              <a:t>Frequency of what? Really abstract representations (WH-questions).</a:t>
            </a:r>
          </a:p>
          <a:p>
            <a:pPr lvl="1"/>
            <a:r>
              <a:rPr lang="en-US" dirty="0" smtClean="0"/>
              <a:t>Find no obvious correlation at that level of abstraction.</a:t>
            </a:r>
          </a:p>
          <a:p>
            <a:pPr lvl="1"/>
            <a:endParaRPr lang="en-US" dirty="0"/>
          </a:p>
          <a:p>
            <a:pPr lvl="1"/>
            <a:endParaRPr lang="en-US" dirty="0"/>
          </a:p>
          <a:p>
            <a:pPr marL="457200" lvl="1" indent="0">
              <a:buNone/>
            </a:pPr>
            <a:r>
              <a:rPr lang="en-US" sz="2800" dirty="0" smtClean="0"/>
              <a:t>[</a:t>
            </a:r>
            <a:r>
              <a:rPr lang="en-US" sz="2800" baseline="-25000" dirty="0" smtClean="0"/>
              <a:t>CP </a:t>
            </a:r>
            <a:r>
              <a:rPr lang="en-US" sz="2800" dirty="0" smtClean="0"/>
              <a:t>Who did [</a:t>
            </a:r>
            <a:r>
              <a:rPr lang="en-US" sz="2800" baseline="-25000" dirty="0" smtClean="0"/>
              <a:t>IP</a:t>
            </a:r>
            <a:r>
              <a:rPr lang="en-US" sz="2800" dirty="0" smtClean="0"/>
              <a:t> she [</a:t>
            </a:r>
            <a:r>
              <a:rPr lang="en-US" sz="2800" baseline="-25000" dirty="0" smtClean="0"/>
              <a:t>VP</a:t>
            </a:r>
            <a:r>
              <a:rPr lang="en-US" sz="2800" dirty="0" smtClean="0"/>
              <a:t> like _]]]?</a:t>
            </a:r>
            <a:endParaRPr lang="en-US" sz="2800" baseline="-25000" dirty="0"/>
          </a:p>
        </p:txBody>
      </p:sp>
    </p:spTree>
    <p:extLst>
      <p:ext uri="{BB962C8B-B14F-4D97-AF65-F5344CB8AC3E}">
        <p14:creationId xmlns:p14="http://schemas.microsoft.com/office/powerpoint/2010/main" val="3196776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Note: </a:t>
            </a:r>
            <a:r>
              <a:rPr lang="en-US" dirty="0" smtClean="0"/>
              <a:t>Pearl &amp; </a:t>
            </a:r>
            <a:r>
              <a:rPr lang="en-US" dirty="0" err="1" smtClean="0"/>
              <a:t>Sprouse’s</a:t>
            </a:r>
            <a:r>
              <a:rPr lang="en-US" dirty="0" smtClean="0"/>
              <a:t> (in prep.) study of WH-questions </a:t>
            </a:r>
            <a:r>
              <a:rPr lang="en-US" dirty="0"/>
              <a:t>has found </a:t>
            </a:r>
            <a:r>
              <a:rPr lang="en-US" dirty="0" smtClean="0"/>
              <a:t>a less-than-great correlation </a:t>
            </a:r>
            <a:r>
              <a:rPr lang="en-US" dirty="0"/>
              <a:t>between adult-directed speech frequencies and </a:t>
            </a:r>
            <a:r>
              <a:rPr lang="en-US" dirty="0" smtClean="0"/>
              <a:t>grammaticality (as measured by acceptability). </a:t>
            </a:r>
            <a:endParaRPr lang="en-US" dirty="0"/>
          </a:p>
          <a:p>
            <a:pPr marL="0" indent="0">
              <a:buNone/>
            </a:pPr>
            <a:r>
              <a:rPr lang="en-US" dirty="0"/>
              <a:t>	</a:t>
            </a:r>
          </a:p>
        </p:txBody>
      </p:sp>
      <p:sp>
        <p:nvSpPr>
          <p:cNvPr id="4" name="Title 1"/>
          <p:cNvSpPr>
            <a:spLocks noGrp="1"/>
          </p:cNvSpPr>
          <p:nvPr>
            <p:ph type="title"/>
          </p:nvPr>
        </p:nvSpPr>
        <p:spPr/>
        <p:txBody>
          <a:bodyPr/>
          <a:lstStyle/>
          <a:p>
            <a:r>
              <a:rPr lang="en-US" dirty="0" smtClean="0"/>
              <a:t>Really not so simple</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630001344"/>
              </p:ext>
            </p:extLst>
          </p:nvPr>
        </p:nvGraphicFramePr>
        <p:xfrm>
          <a:off x="3920353" y="3505730"/>
          <a:ext cx="3979334" cy="26712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27935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Not found (by Pearl &amp; Sprouse):</a:t>
            </a:r>
            <a:endParaRPr lang="en-US" dirty="0"/>
          </a:p>
        </p:txBody>
      </p:sp>
      <p:cxnSp>
        <p:nvCxnSpPr>
          <p:cNvPr id="12" name="Straight Connector 11"/>
          <p:cNvCxnSpPr/>
          <p:nvPr/>
        </p:nvCxnSpPr>
        <p:spPr>
          <a:xfrm>
            <a:off x="3212871" y="4256690"/>
            <a:ext cx="0" cy="906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05795" y="4256690"/>
            <a:ext cx="0" cy="90651"/>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014" y="4262834"/>
            <a:ext cx="6350"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3089" y="4276531"/>
            <a:ext cx="6350"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5804" y="4276532"/>
            <a:ext cx="6350"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473230" y="4265390"/>
            <a:ext cx="2656797" cy="185560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35223" y="2401083"/>
            <a:ext cx="2656797" cy="185560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H="1">
            <a:off x="6134462" y="2267591"/>
            <a:ext cx="761" cy="397306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373371" y="4256690"/>
            <a:ext cx="5522182" cy="87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565706" y="3878659"/>
            <a:ext cx="1353786" cy="369332"/>
          </a:xfrm>
          <a:prstGeom prst="rect">
            <a:avLst/>
          </a:prstGeom>
          <a:noFill/>
        </p:spPr>
        <p:txBody>
          <a:bodyPr wrap="square" rtlCol="0">
            <a:spAutoFit/>
          </a:bodyPr>
          <a:lstStyle/>
          <a:p>
            <a:r>
              <a:rPr lang="en-US" dirty="0"/>
              <a:t>+</a:t>
            </a:r>
            <a:r>
              <a:rPr lang="en-US" dirty="0" smtClean="0"/>
              <a:t>Frequency</a:t>
            </a:r>
            <a:endParaRPr lang="en-US" dirty="0"/>
          </a:p>
        </p:txBody>
      </p:sp>
      <p:sp>
        <p:nvSpPr>
          <p:cNvPr id="22" name="TextBox 21"/>
          <p:cNvSpPr txBox="1"/>
          <p:nvPr/>
        </p:nvSpPr>
        <p:spPr>
          <a:xfrm>
            <a:off x="6157146" y="2384080"/>
            <a:ext cx="1555669" cy="369332"/>
          </a:xfrm>
          <a:prstGeom prst="rect">
            <a:avLst/>
          </a:prstGeom>
          <a:noFill/>
        </p:spPr>
        <p:txBody>
          <a:bodyPr wrap="square" rtlCol="0">
            <a:spAutoFit/>
          </a:bodyPr>
          <a:lstStyle/>
          <a:p>
            <a:r>
              <a:rPr lang="en-US" dirty="0" smtClean="0"/>
              <a:t>+Acceptability</a:t>
            </a:r>
            <a:endParaRPr lang="en-US" dirty="0"/>
          </a:p>
        </p:txBody>
      </p:sp>
      <p:sp>
        <p:nvSpPr>
          <p:cNvPr id="23" name="TextBox 22"/>
          <p:cNvSpPr txBox="1"/>
          <p:nvPr/>
        </p:nvSpPr>
        <p:spPr>
          <a:xfrm>
            <a:off x="3477665" y="4247991"/>
            <a:ext cx="1353786" cy="369332"/>
          </a:xfrm>
          <a:prstGeom prst="rect">
            <a:avLst/>
          </a:prstGeom>
          <a:noFill/>
        </p:spPr>
        <p:txBody>
          <a:bodyPr wrap="square" rtlCol="0">
            <a:spAutoFit/>
          </a:bodyPr>
          <a:lstStyle/>
          <a:p>
            <a:r>
              <a:rPr lang="en-US" dirty="0" smtClean="0"/>
              <a:t>-Frequency</a:t>
            </a:r>
            <a:endParaRPr lang="en-US" dirty="0"/>
          </a:p>
        </p:txBody>
      </p:sp>
      <p:sp>
        <p:nvSpPr>
          <p:cNvPr id="24" name="TextBox 23"/>
          <p:cNvSpPr txBox="1"/>
          <p:nvPr/>
        </p:nvSpPr>
        <p:spPr>
          <a:xfrm>
            <a:off x="4576575" y="5751665"/>
            <a:ext cx="1555669" cy="369332"/>
          </a:xfrm>
          <a:prstGeom prst="rect">
            <a:avLst/>
          </a:prstGeom>
          <a:noFill/>
        </p:spPr>
        <p:txBody>
          <a:bodyPr wrap="square" rtlCol="0">
            <a:spAutoFit/>
          </a:bodyPr>
          <a:lstStyle/>
          <a:p>
            <a:r>
              <a:rPr lang="en-US" dirty="0"/>
              <a:t>-</a:t>
            </a:r>
            <a:r>
              <a:rPr lang="en-US" dirty="0" smtClean="0"/>
              <a:t>Acceptability</a:t>
            </a:r>
            <a:endParaRPr lang="en-US" dirty="0"/>
          </a:p>
        </p:txBody>
      </p:sp>
      <p:graphicFrame>
        <p:nvGraphicFramePr>
          <p:cNvPr id="25" name="Content Placeholder 6"/>
          <p:cNvGraphicFramePr>
            <a:graphicFrameLocks/>
          </p:cNvGraphicFramePr>
          <p:nvPr>
            <p:extLst/>
          </p:nvPr>
        </p:nvGraphicFramePr>
        <p:xfrm>
          <a:off x="914400" y="1781503"/>
          <a:ext cx="10486696" cy="4363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435890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child-directed speech?</a:t>
            </a:r>
            <a:endParaRPr lang="en-US" dirty="0"/>
          </a:p>
        </p:txBody>
      </p:sp>
      <p:sp>
        <p:nvSpPr>
          <p:cNvPr id="3" name="Content Placeholder 2"/>
          <p:cNvSpPr>
            <a:spLocks noGrp="1"/>
          </p:cNvSpPr>
          <p:nvPr>
            <p:ph idx="1"/>
          </p:nvPr>
        </p:nvSpPr>
        <p:spPr/>
        <p:txBody>
          <a:bodyPr/>
          <a:lstStyle/>
          <a:p>
            <a:pPr marL="0" indent="0">
              <a:buNone/>
            </a:pPr>
            <a:r>
              <a:rPr lang="en-US" dirty="0"/>
              <a:t>(1) Important for understanding how we learn to have these grammaticality intuitions.</a:t>
            </a:r>
          </a:p>
          <a:p>
            <a:pPr marL="0" indent="0">
              <a:buNone/>
            </a:pPr>
            <a:r>
              <a:rPr lang="en-US" dirty="0" smtClean="0"/>
              <a:t>(</a:t>
            </a:r>
            <a:r>
              <a:rPr lang="en-US" dirty="0"/>
              <a:t>2) Known differences at various levels between child-directed and adult-directed speech (e.g. </a:t>
            </a:r>
            <a:r>
              <a:rPr lang="en-US" dirty="0" err="1"/>
              <a:t>motherese</a:t>
            </a:r>
            <a:r>
              <a:rPr lang="en-US" dirty="0"/>
              <a:t>). Maybe there’s a significant difference at the structural </a:t>
            </a:r>
            <a:r>
              <a:rPr lang="en-US" dirty="0" smtClean="0"/>
              <a:t>level, when looking at less abstract things. </a:t>
            </a:r>
            <a:r>
              <a:rPr lang="en-US" dirty="0"/>
              <a:t>(Often there is a difference for sound distributions, words, and simple structures. Although Pearl &amp; Sprouse find it does not apply for </a:t>
            </a:r>
            <a:r>
              <a:rPr lang="en-US" dirty="0" err="1"/>
              <a:t>wh</a:t>
            </a:r>
            <a:r>
              <a:rPr lang="en-US" dirty="0"/>
              <a:t>-dependencies).</a:t>
            </a:r>
          </a:p>
          <a:p>
            <a:endParaRPr lang="en-US" dirty="0"/>
          </a:p>
        </p:txBody>
      </p:sp>
    </p:spTree>
    <p:extLst>
      <p:ext uri="{BB962C8B-B14F-4D97-AF65-F5344CB8AC3E}">
        <p14:creationId xmlns:p14="http://schemas.microsoft.com/office/powerpoint/2010/main" val="4063730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Acceptability Data</a:t>
            </a:r>
            <a:endParaRPr lang="en-US" dirty="0"/>
          </a:p>
        </p:txBody>
      </p:sp>
      <p:sp>
        <p:nvSpPr>
          <p:cNvPr id="3" name="Content Placeholder 2"/>
          <p:cNvSpPr>
            <a:spLocks noGrp="1"/>
          </p:cNvSpPr>
          <p:nvPr>
            <p:ph idx="1"/>
          </p:nvPr>
        </p:nvSpPr>
        <p:spPr/>
        <p:txBody>
          <a:bodyPr/>
          <a:lstStyle/>
          <a:p>
            <a:r>
              <a:rPr lang="en-US" dirty="0" smtClean="0"/>
              <a:t>Collected by Sprouse &amp; Almeida (2012), using utterances in the </a:t>
            </a:r>
            <a:r>
              <a:rPr lang="en-US" dirty="0" err="1" smtClean="0"/>
              <a:t>Adger’s</a:t>
            </a:r>
            <a:r>
              <a:rPr lang="en-US" i="1" dirty="0" smtClean="0"/>
              <a:t> Core Syntax</a:t>
            </a:r>
            <a:r>
              <a:rPr lang="en-US" dirty="0" smtClean="0"/>
              <a:t> textbook for linguistics students</a:t>
            </a:r>
          </a:p>
          <a:p>
            <a:pPr lvl="1"/>
            <a:r>
              <a:rPr lang="en-US" dirty="0" smtClean="0"/>
              <a:t>Scores assigned by naïve native speakers using multiple data-collection methods</a:t>
            </a:r>
          </a:p>
          <a:p>
            <a:pPr lvl="1"/>
            <a:r>
              <a:rPr lang="en-US" dirty="0" smtClean="0"/>
              <a:t>Each structure presented multiple times, using different words:</a:t>
            </a:r>
          </a:p>
          <a:p>
            <a:pPr lvl="2"/>
            <a:r>
              <a:rPr lang="en-US" dirty="0" smtClean="0"/>
              <a:t>Collected averages of the multiple iterations =&gt; one averaged score per structure</a:t>
            </a:r>
            <a:endParaRPr lang="en-US" dirty="0"/>
          </a:p>
        </p:txBody>
      </p:sp>
    </p:spTree>
    <p:extLst>
      <p:ext uri="{BB962C8B-B14F-4D97-AF65-F5344CB8AC3E}">
        <p14:creationId xmlns:p14="http://schemas.microsoft.com/office/powerpoint/2010/main" val="6096443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Data</a:t>
            </a:r>
            <a:endParaRPr lang="en-US" dirty="0"/>
          </a:p>
        </p:txBody>
      </p:sp>
      <p:sp>
        <p:nvSpPr>
          <p:cNvPr id="3" name="Content Placeholder 2"/>
          <p:cNvSpPr>
            <a:spLocks noGrp="1"/>
          </p:cNvSpPr>
          <p:nvPr>
            <p:ph idx="1"/>
          </p:nvPr>
        </p:nvSpPr>
        <p:spPr/>
        <p:txBody>
          <a:bodyPr numCol="1">
            <a:normAutofit/>
          </a:bodyPr>
          <a:lstStyle/>
          <a:p>
            <a:r>
              <a:rPr lang="en-US" dirty="0" smtClean="0"/>
              <a:t>Child-directed utterances from CHILDES data base, the following corpora:</a:t>
            </a:r>
          </a:p>
          <a:p>
            <a:pPr lvl="1"/>
            <a:r>
              <a:rPr lang="en-US" dirty="0" smtClean="0"/>
              <a:t>Brown-</a:t>
            </a:r>
            <a:r>
              <a:rPr lang="en-US" dirty="0" err="1" smtClean="0"/>
              <a:t>adam</a:t>
            </a:r>
            <a:r>
              <a:rPr lang="en-US" dirty="0" smtClean="0"/>
              <a:t> (26,280 utterances): ages 2;3-4;10</a:t>
            </a:r>
          </a:p>
          <a:p>
            <a:pPr lvl="1"/>
            <a:r>
              <a:rPr lang="en-US" dirty="0" smtClean="0"/>
              <a:t>Brown-eve (14,245): 1;6-2;3</a:t>
            </a:r>
          </a:p>
          <a:p>
            <a:pPr lvl="1"/>
            <a:r>
              <a:rPr lang="en-US" dirty="0" smtClean="0"/>
              <a:t>Brown-</a:t>
            </a:r>
            <a:r>
              <a:rPr lang="en-US" dirty="0" err="1" smtClean="0"/>
              <a:t>sarah</a:t>
            </a:r>
            <a:r>
              <a:rPr lang="en-US" dirty="0" smtClean="0"/>
              <a:t> (46,948): 2;3-5;1</a:t>
            </a:r>
          </a:p>
          <a:p>
            <a:pPr lvl="1"/>
            <a:r>
              <a:rPr lang="en-US" dirty="0" err="1" smtClean="0"/>
              <a:t>Soderstrom</a:t>
            </a:r>
            <a:r>
              <a:rPr lang="en-US" dirty="0" smtClean="0"/>
              <a:t> (21,334): 0;6-1; 0</a:t>
            </a:r>
          </a:p>
          <a:p>
            <a:pPr lvl="1"/>
            <a:r>
              <a:rPr lang="en-US" dirty="0" err="1" smtClean="0"/>
              <a:t>Suppes</a:t>
            </a:r>
            <a:r>
              <a:rPr lang="en-US" dirty="0" smtClean="0"/>
              <a:t> (35,906): 1;11-3;11</a:t>
            </a:r>
          </a:p>
          <a:p>
            <a:pPr lvl="1"/>
            <a:r>
              <a:rPr lang="en-US" dirty="0" err="1" smtClean="0"/>
              <a:t>Valian</a:t>
            </a:r>
            <a:r>
              <a:rPr lang="en-US" dirty="0" smtClean="0"/>
              <a:t> (25,550): 1;9.20-2;8.24</a:t>
            </a:r>
          </a:p>
          <a:p>
            <a:pPr marL="914400" lvl="2" indent="0">
              <a:buNone/>
            </a:pPr>
            <a:r>
              <a:rPr lang="en-US" sz="2800" dirty="0" smtClean="0"/>
              <a:t>Total =&gt; 170,263</a:t>
            </a:r>
          </a:p>
        </p:txBody>
      </p:sp>
    </p:spTree>
    <p:extLst>
      <p:ext uri="{BB962C8B-B14F-4D97-AF65-F5344CB8AC3E}">
        <p14:creationId xmlns:p14="http://schemas.microsoft.com/office/powerpoint/2010/main" val="446859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flipH="1">
            <a:off x="749033" y="4564753"/>
            <a:ext cx="5522182" cy="87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41368" y="4186722"/>
            <a:ext cx="1353786" cy="369332"/>
          </a:xfrm>
          <a:prstGeom prst="rect">
            <a:avLst/>
          </a:prstGeom>
          <a:noFill/>
        </p:spPr>
        <p:txBody>
          <a:bodyPr wrap="square" rtlCol="0">
            <a:spAutoFit/>
          </a:bodyPr>
          <a:lstStyle/>
          <a:p>
            <a:r>
              <a:rPr lang="en-US" dirty="0"/>
              <a:t>+</a:t>
            </a:r>
            <a:r>
              <a:rPr lang="en-US" dirty="0" smtClean="0"/>
              <a:t>Frequency</a:t>
            </a:r>
            <a:endParaRPr lang="en-US" dirty="0"/>
          </a:p>
        </p:txBody>
      </p:sp>
      <p:sp>
        <p:nvSpPr>
          <p:cNvPr id="8" name="TextBox 7"/>
          <p:cNvSpPr txBox="1"/>
          <p:nvPr/>
        </p:nvSpPr>
        <p:spPr>
          <a:xfrm>
            <a:off x="3532808" y="2692143"/>
            <a:ext cx="1555669" cy="369332"/>
          </a:xfrm>
          <a:prstGeom prst="rect">
            <a:avLst/>
          </a:prstGeom>
          <a:noFill/>
        </p:spPr>
        <p:txBody>
          <a:bodyPr wrap="square" rtlCol="0">
            <a:spAutoFit/>
          </a:bodyPr>
          <a:lstStyle/>
          <a:p>
            <a:r>
              <a:rPr lang="en-US" dirty="0" smtClean="0"/>
              <a:t>+Acceptability</a:t>
            </a:r>
            <a:endParaRPr lang="en-US" dirty="0"/>
          </a:p>
        </p:txBody>
      </p:sp>
      <p:sp>
        <p:nvSpPr>
          <p:cNvPr id="9" name="TextBox 8"/>
          <p:cNvSpPr txBox="1"/>
          <p:nvPr/>
        </p:nvSpPr>
        <p:spPr>
          <a:xfrm>
            <a:off x="853327" y="4556054"/>
            <a:ext cx="1353786" cy="369332"/>
          </a:xfrm>
          <a:prstGeom prst="rect">
            <a:avLst/>
          </a:prstGeom>
          <a:noFill/>
        </p:spPr>
        <p:txBody>
          <a:bodyPr wrap="square" rtlCol="0">
            <a:spAutoFit/>
          </a:bodyPr>
          <a:lstStyle/>
          <a:p>
            <a:r>
              <a:rPr lang="en-US" dirty="0" smtClean="0"/>
              <a:t>-Frequency</a:t>
            </a:r>
            <a:endParaRPr lang="en-US" dirty="0"/>
          </a:p>
        </p:txBody>
      </p:sp>
      <p:sp>
        <p:nvSpPr>
          <p:cNvPr id="10" name="TextBox 9"/>
          <p:cNvSpPr txBox="1"/>
          <p:nvPr/>
        </p:nvSpPr>
        <p:spPr>
          <a:xfrm>
            <a:off x="1952237" y="6059728"/>
            <a:ext cx="1555669" cy="369332"/>
          </a:xfrm>
          <a:prstGeom prst="rect">
            <a:avLst/>
          </a:prstGeom>
          <a:noFill/>
        </p:spPr>
        <p:txBody>
          <a:bodyPr wrap="square" rtlCol="0">
            <a:spAutoFit/>
          </a:bodyPr>
          <a:lstStyle/>
          <a:p>
            <a:r>
              <a:rPr lang="en-US" dirty="0"/>
              <a:t>-</a:t>
            </a:r>
            <a:r>
              <a:rPr lang="en-US" dirty="0" smtClean="0"/>
              <a:t>Acceptability</a:t>
            </a:r>
            <a:endParaRPr lang="en-US" dirty="0"/>
          </a:p>
        </p:txBody>
      </p:sp>
      <p:cxnSp>
        <p:nvCxnSpPr>
          <p:cNvPr id="11" name="Straight Arrow Connector 10"/>
          <p:cNvCxnSpPr/>
          <p:nvPr/>
        </p:nvCxnSpPr>
        <p:spPr>
          <a:xfrm>
            <a:off x="3505689" y="2594345"/>
            <a:ext cx="0" cy="395031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374541" y="585736"/>
            <a:ext cx="6096000" cy="3416320"/>
          </a:xfrm>
          <a:prstGeom prst="rect">
            <a:avLst/>
          </a:prstGeom>
        </p:spPr>
        <p:txBody>
          <a:bodyPr>
            <a:spAutoFit/>
          </a:bodyPr>
          <a:lstStyle/>
          <a:p>
            <a:r>
              <a:rPr lang="en-US" sz="2400" dirty="0"/>
              <a:t>Frequency values are negative because </a:t>
            </a:r>
            <a:r>
              <a:rPr lang="en-US" sz="2400" dirty="0" smtClean="0"/>
              <a:t>the normalized values are very small numbers, so each </a:t>
            </a:r>
            <a:r>
              <a:rPr lang="en-US" sz="2400" dirty="0"/>
              <a:t>is the log</a:t>
            </a:r>
            <a:r>
              <a:rPr lang="en-US" sz="2400" baseline="-25000" dirty="0"/>
              <a:t>10 </a:t>
            </a:r>
            <a:r>
              <a:rPr lang="en-US" sz="2400" dirty="0"/>
              <a:t>of the calculated </a:t>
            </a:r>
            <a:r>
              <a:rPr lang="en-US" sz="2400" dirty="0" smtClean="0"/>
              <a:t>frequency.</a:t>
            </a:r>
            <a:endParaRPr lang="en-US" sz="2400" dirty="0"/>
          </a:p>
          <a:p>
            <a:endParaRPr lang="en-US" sz="2400" dirty="0" smtClean="0"/>
          </a:p>
          <a:p>
            <a:r>
              <a:rPr lang="en-US" sz="2400" dirty="0" smtClean="0"/>
              <a:t>For </a:t>
            </a:r>
            <a:r>
              <a:rPr lang="en-US" sz="2400" dirty="0"/>
              <a:t>example: “The pig grunts.” </a:t>
            </a:r>
            <a:r>
              <a:rPr lang="en-US" sz="2400" dirty="0" smtClean="0"/>
              <a:t>Appears 20 times, has </a:t>
            </a:r>
            <a:r>
              <a:rPr lang="en-US" sz="2400" dirty="0"/>
              <a:t>a frequency score of 0.000117465, which we take log</a:t>
            </a:r>
            <a:r>
              <a:rPr lang="en-US" sz="2400" baseline="-25000" dirty="0"/>
              <a:t>10 </a:t>
            </a:r>
            <a:r>
              <a:rPr lang="en-US" sz="2400" dirty="0"/>
              <a:t>of, to get the more easily graphed (negative) value of </a:t>
            </a:r>
          </a:p>
          <a:p>
            <a:r>
              <a:rPr lang="en-US" sz="2400" dirty="0"/>
              <a:t>-3.930090286.</a:t>
            </a:r>
          </a:p>
        </p:txBody>
      </p:sp>
    </p:spTree>
    <p:extLst>
      <p:ext uri="{BB962C8B-B14F-4D97-AF65-F5344CB8AC3E}">
        <p14:creationId xmlns:p14="http://schemas.microsoft.com/office/powerpoint/2010/main" val="40473013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The expectation:</a:t>
            </a:r>
            <a:endParaRPr lang="en-US" dirty="0"/>
          </a:p>
        </p:txBody>
      </p:sp>
      <p:cxnSp>
        <p:nvCxnSpPr>
          <p:cNvPr id="12" name="Straight Connector 11"/>
          <p:cNvCxnSpPr/>
          <p:nvPr/>
        </p:nvCxnSpPr>
        <p:spPr>
          <a:xfrm>
            <a:off x="3212871" y="4256690"/>
            <a:ext cx="0" cy="906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05795" y="4256690"/>
            <a:ext cx="0" cy="90651"/>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014" y="4262834"/>
            <a:ext cx="6350"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3089" y="4276531"/>
            <a:ext cx="6350"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5804" y="4276532"/>
            <a:ext cx="6350"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473230" y="4265390"/>
            <a:ext cx="2656797" cy="185560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35223" y="2401083"/>
            <a:ext cx="2656797" cy="185560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H="1">
            <a:off x="6134462" y="2267591"/>
            <a:ext cx="761" cy="397306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373371" y="4256690"/>
            <a:ext cx="5522182" cy="87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565706" y="3878659"/>
            <a:ext cx="1353786" cy="369332"/>
          </a:xfrm>
          <a:prstGeom prst="rect">
            <a:avLst/>
          </a:prstGeom>
          <a:noFill/>
        </p:spPr>
        <p:txBody>
          <a:bodyPr wrap="square" rtlCol="0">
            <a:spAutoFit/>
          </a:bodyPr>
          <a:lstStyle/>
          <a:p>
            <a:r>
              <a:rPr lang="en-US" dirty="0"/>
              <a:t>+</a:t>
            </a:r>
            <a:r>
              <a:rPr lang="en-US" dirty="0" smtClean="0"/>
              <a:t>Frequency</a:t>
            </a:r>
            <a:endParaRPr lang="en-US" dirty="0"/>
          </a:p>
        </p:txBody>
      </p:sp>
      <p:sp>
        <p:nvSpPr>
          <p:cNvPr id="22" name="TextBox 21"/>
          <p:cNvSpPr txBox="1"/>
          <p:nvPr/>
        </p:nvSpPr>
        <p:spPr>
          <a:xfrm>
            <a:off x="6157146" y="2384080"/>
            <a:ext cx="1555669" cy="369332"/>
          </a:xfrm>
          <a:prstGeom prst="rect">
            <a:avLst/>
          </a:prstGeom>
          <a:noFill/>
        </p:spPr>
        <p:txBody>
          <a:bodyPr wrap="square" rtlCol="0">
            <a:spAutoFit/>
          </a:bodyPr>
          <a:lstStyle/>
          <a:p>
            <a:r>
              <a:rPr lang="en-US" dirty="0" smtClean="0"/>
              <a:t>+Acceptability</a:t>
            </a:r>
            <a:endParaRPr lang="en-US" dirty="0"/>
          </a:p>
        </p:txBody>
      </p:sp>
      <p:sp>
        <p:nvSpPr>
          <p:cNvPr id="23" name="TextBox 22"/>
          <p:cNvSpPr txBox="1"/>
          <p:nvPr/>
        </p:nvSpPr>
        <p:spPr>
          <a:xfrm>
            <a:off x="3477665" y="4247991"/>
            <a:ext cx="1353786" cy="369332"/>
          </a:xfrm>
          <a:prstGeom prst="rect">
            <a:avLst/>
          </a:prstGeom>
          <a:noFill/>
        </p:spPr>
        <p:txBody>
          <a:bodyPr wrap="square" rtlCol="0">
            <a:spAutoFit/>
          </a:bodyPr>
          <a:lstStyle/>
          <a:p>
            <a:r>
              <a:rPr lang="en-US" dirty="0" smtClean="0"/>
              <a:t>-Frequency</a:t>
            </a:r>
            <a:endParaRPr lang="en-US" dirty="0"/>
          </a:p>
        </p:txBody>
      </p:sp>
      <p:sp>
        <p:nvSpPr>
          <p:cNvPr id="24" name="TextBox 23"/>
          <p:cNvSpPr txBox="1"/>
          <p:nvPr/>
        </p:nvSpPr>
        <p:spPr>
          <a:xfrm>
            <a:off x="4576575" y="5751665"/>
            <a:ext cx="1555669" cy="369332"/>
          </a:xfrm>
          <a:prstGeom prst="rect">
            <a:avLst/>
          </a:prstGeom>
          <a:noFill/>
        </p:spPr>
        <p:txBody>
          <a:bodyPr wrap="square" rtlCol="0">
            <a:spAutoFit/>
          </a:bodyPr>
          <a:lstStyle/>
          <a:p>
            <a:r>
              <a:rPr lang="en-US" dirty="0"/>
              <a:t>-</a:t>
            </a:r>
            <a:r>
              <a:rPr lang="en-US" dirty="0" smtClean="0"/>
              <a:t>Acceptability</a:t>
            </a:r>
            <a:endParaRPr lang="en-US" dirty="0"/>
          </a:p>
        </p:txBody>
      </p:sp>
      <p:graphicFrame>
        <p:nvGraphicFramePr>
          <p:cNvPr id="25" name="Content Placeholder 6"/>
          <p:cNvGraphicFramePr>
            <a:graphicFrameLocks/>
          </p:cNvGraphicFramePr>
          <p:nvPr>
            <p:extLst>
              <p:ext uri="{D42A27DB-BD31-4B8C-83A1-F6EECF244321}">
                <p14:modId xmlns:p14="http://schemas.microsoft.com/office/powerpoint/2010/main" val="4245552963"/>
              </p:ext>
            </p:extLst>
          </p:nvPr>
        </p:nvGraphicFramePr>
        <p:xfrm>
          <a:off x="914400" y="1781503"/>
          <a:ext cx="10486696" cy="4363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450728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024"/>
          <p:cNvSpPr/>
          <p:nvPr/>
        </p:nvSpPr>
        <p:spPr>
          <a:xfrm>
            <a:off x="668740" y="3540641"/>
            <a:ext cx="3578967" cy="301028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Rectangle 1023"/>
          <p:cNvSpPr/>
          <p:nvPr/>
        </p:nvSpPr>
        <p:spPr>
          <a:xfrm>
            <a:off x="4258491" y="539930"/>
            <a:ext cx="3571521" cy="30007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1984" y="396628"/>
            <a:ext cx="4002051" cy="1830033"/>
          </a:xfrm>
          <a:prstGeom prst="rect">
            <a:avLst/>
          </a:prstGeom>
          <a:solidFill>
            <a:schemeClr val="bg1"/>
          </a:solidFill>
          <a:ln w="9525">
            <a:solidFill>
              <a:schemeClr val="tx1"/>
            </a:solidFill>
            <a:miter lim="800000"/>
            <a:headEnd/>
            <a:tailEnd/>
          </a:ln>
          <a:effectLst/>
        </p:spPr>
      </p:pic>
      <p:sp>
        <p:nvSpPr>
          <p:cNvPr id="3" name="TextBox 2"/>
          <p:cNvSpPr txBox="1"/>
          <p:nvPr/>
        </p:nvSpPr>
        <p:spPr>
          <a:xfrm>
            <a:off x="10941359" y="1462159"/>
            <a:ext cx="955344" cy="369332"/>
          </a:xfrm>
          <a:prstGeom prst="rect">
            <a:avLst/>
          </a:prstGeom>
          <a:solidFill>
            <a:schemeClr val="bg1"/>
          </a:solidFill>
          <a:ln>
            <a:solidFill>
              <a:schemeClr val="tx1"/>
            </a:solidFill>
          </a:ln>
        </p:spPr>
        <p:txBody>
          <a:bodyPr wrap="square" rtlCol="0">
            <a:spAutoFit/>
          </a:bodyPr>
          <a:lstStyle/>
          <a:p>
            <a:r>
              <a:rPr lang="en-US" dirty="0" smtClean="0"/>
              <a:t>r = 1</a:t>
            </a:r>
            <a:endParaRPr lang="en-US" dirty="0"/>
          </a:p>
        </p:txBody>
      </p:sp>
      <p:sp>
        <p:nvSpPr>
          <p:cNvPr id="4" name="TextBox 3"/>
          <p:cNvSpPr txBox="1"/>
          <p:nvPr/>
        </p:nvSpPr>
        <p:spPr>
          <a:xfrm>
            <a:off x="8880469" y="27296"/>
            <a:ext cx="2625082" cy="369332"/>
          </a:xfrm>
          <a:prstGeom prst="rect">
            <a:avLst/>
          </a:prstGeom>
          <a:noFill/>
        </p:spPr>
        <p:txBody>
          <a:bodyPr wrap="square" rtlCol="0">
            <a:spAutoFit/>
          </a:bodyPr>
          <a:lstStyle/>
          <a:p>
            <a:r>
              <a:rPr lang="en-US" dirty="0" smtClean="0"/>
              <a:t>Not Pictured:</a:t>
            </a:r>
            <a:endParaRPr lang="en-US" dirty="0"/>
          </a:p>
        </p:txBody>
      </p:sp>
      <p:sp>
        <p:nvSpPr>
          <p:cNvPr id="7" name="TextBox 6"/>
          <p:cNvSpPr txBox="1"/>
          <p:nvPr/>
        </p:nvSpPr>
        <p:spPr>
          <a:xfrm>
            <a:off x="8657112" y="2517569"/>
            <a:ext cx="3239591" cy="646331"/>
          </a:xfrm>
          <a:prstGeom prst="rect">
            <a:avLst/>
          </a:prstGeom>
          <a:noFill/>
        </p:spPr>
        <p:txBody>
          <a:bodyPr wrap="square" rtlCol="0">
            <a:spAutoFit/>
          </a:bodyPr>
          <a:lstStyle/>
          <a:p>
            <a:r>
              <a:rPr lang="en-US" dirty="0" smtClean="0"/>
              <a:t>Frequency values are negative because they are log</a:t>
            </a:r>
            <a:r>
              <a:rPr lang="en-US" baseline="-25000" dirty="0" smtClean="0"/>
              <a:t>10</a:t>
            </a:r>
            <a:endParaRPr lang="en-US" dirty="0"/>
          </a:p>
        </p:txBody>
      </p:sp>
      <p:cxnSp>
        <p:nvCxnSpPr>
          <p:cNvPr id="29" name="Straight Arrow Connector 28"/>
          <p:cNvCxnSpPr/>
          <p:nvPr/>
        </p:nvCxnSpPr>
        <p:spPr>
          <a:xfrm>
            <a:off x="552893" y="3540642"/>
            <a:ext cx="738962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456503" y="5980894"/>
            <a:ext cx="1066156" cy="369332"/>
          </a:xfrm>
          <a:prstGeom prst="rect">
            <a:avLst/>
          </a:prstGeom>
          <a:solidFill>
            <a:schemeClr val="bg1"/>
          </a:solidFill>
          <a:ln>
            <a:solidFill>
              <a:schemeClr val="tx1"/>
            </a:solidFill>
          </a:ln>
        </p:spPr>
        <p:txBody>
          <a:bodyPr wrap="square" rtlCol="0">
            <a:spAutoFit/>
          </a:bodyPr>
          <a:lstStyle/>
          <a:p>
            <a:r>
              <a:rPr lang="en-US" dirty="0" smtClean="0"/>
              <a:t>r = 0.509</a:t>
            </a:r>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2790729441"/>
              </p:ext>
            </p:extLst>
          </p:nvPr>
        </p:nvGraphicFramePr>
        <p:xfrm>
          <a:off x="105245" y="27296"/>
          <a:ext cx="8551867" cy="6646038"/>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Arrow Connector 9"/>
          <p:cNvCxnSpPr/>
          <p:nvPr/>
        </p:nvCxnSpPr>
        <p:spPr>
          <a:xfrm flipH="1">
            <a:off x="4247709" y="396628"/>
            <a:ext cx="10782" cy="62448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647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Theory of Language Acquisition </a:t>
            </a:r>
            <a:endParaRPr lang="en-US" dirty="0"/>
          </a:p>
        </p:txBody>
      </p:sp>
      <p:sp>
        <p:nvSpPr>
          <p:cNvPr id="6" name="Content Placeholder 2"/>
          <p:cNvSpPr>
            <a:spLocks noGrp="1"/>
          </p:cNvSpPr>
          <p:nvPr>
            <p:ph idx="1"/>
          </p:nvPr>
        </p:nvSpPr>
        <p:spPr/>
        <p:txBody>
          <a:bodyPr>
            <a:normAutofit/>
          </a:bodyPr>
          <a:lstStyle/>
          <a:p>
            <a:r>
              <a:rPr lang="en-US" dirty="0"/>
              <a:t>Relationship between frequency &amp; grammaticality: If our brains are great computers (i.e., tracking statistics), they will be able to take in all of the data, analyze the frequency of every structure’s use, then translate that to </a:t>
            </a:r>
            <a:r>
              <a:rPr lang="en-US" dirty="0" smtClean="0"/>
              <a:t>how </a:t>
            </a:r>
            <a:r>
              <a:rPr lang="en-US" dirty="0"/>
              <a:t>acceptable the structure is, </a:t>
            </a:r>
            <a:r>
              <a:rPr lang="en-US" dirty="0" smtClean="0"/>
              <a:t>right?</a:t>
            </a:r>
          </a:p>
          <a:p>
            <a:endParaRPr lang="en-US" dirty="0"/>
          </a:p>
          <a:p>
            <a:endParaRPr lang="en-US" dirty="0" smtClean="0"/>
          </a:p>
          <a:p>
            <a:endParaRPr lang="en-US" dirty="0"/>
          </a:p>
          <a:p>
            <a:pPr marL="0" indent="0">
              <a:buNone/>
            </a:pPr>
            <a:endParaRPr lang="en-US" dirty="0"/>
          </a:p>
        </p:txBody>
      </p:sp>
      <p:pic>
        <p:nvPicPr>
          <p:cNvPr id="7" name="Picture 2" descr="C:\Users\Amandi\AppData\Local\Microsoft\Windows\Temporary Internet Files\Content.IE5\ILY4O3LT\MC90035649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3692" y="3949271"/>
            <a:ext cx="1199974" cy="13649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Amandi\AppData\Local\Microsoft\Windows\Temporary Internet Files\Content.IE5\YL2KQELR\MC90023464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337" y="4221435"/>
            <a:ext cx="1771653" cy="10855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Amandi\AppData\Local\Microsoft\Windows\Temporary Internet Files\Content.IE5\SH50V4YV\MM900234764[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52108" y="4123448"/>
            <a:ext cx="1642100" cy="1002164"/>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3033953" y="4577978"/>
            <a:ext cx="774381" cy="2483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738485" y="4577977"/>
            <a:ext cx="774381" cy="2483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7" descr="C:\Users\Amandi\AppData\Local\Microsoft\Windows\Temporary Internet Files\Content.IE5\YL2KQELR\MC90008862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7425" y="3942062"/>
            <a:ext cx="1566367" cy="1768450"/>
          </a:xfrm>
          <a:prstGeom prst="rect">
            <a:avLst/>
          </a:prstGeom>
          <a:noFill/>
          <a:extLst>
            <a:ext uri="{909E8E84-426E-40DD-AFC4-6F175D3DCCD1}">
              <a14:hiddenFill xmlns:a14="http://schemas.microsoft.com/office/drawing/2010/main">
                <a:solidFill>
                  <a:srgbClr val="FFFFFF"/>
                </a:solidFill>
              </a14:hiddenFill>
            </a:ext>
          </a:extLst>
        </p:spPr>
      </p:pic>
      <p:sp>
        <p:nvSpPr>
          <p:cNvPr id="13" name="Right Arrow 12"/>
          <p:cNvSpPr/>
          <p:nvPr/>
        </p:nvSpPr>
        <p:spPr>
          <a:xfrm>
            <a:off x="8838801" y="4577976"/>
            <a:ext cx="774381" cy="2483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7889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422560" y="3810000"/>
            <a:ext cx="2656797" cy="185560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751551" y="1954393"/>
            <a:ext cx="2656797" cy="185560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01722" y="106008"/>
            <a:ext cx="10515600" cy="6751992"/>
          </a:xfrm>
        </p:spPr>
        <p:txBody>
          <a:bodyPr>
            <a:normAutofit/>
          </a:bodyPr>
          <a:lstStyle/>
          <a:p>
            <a:r>
              <a:rPr lang="en-US" dirty="0"/>
              <a:t>Comparing Sprouse &amp; Almeida’s 2012 study of acceptability scores [of </a:t>
            </a:r>
            <a:r>
              <a:rPr lang="en-US" dirty="0" smtClean="0"/>
              <a:t>219 structures</a:t>
            </a:r>
            <a:r>
              <a:rPr lang="en-US" dirty="0"/>
              <a:t>] </a:t>
            </a:r>
            <a:r>
              <a:rPr lang="en-US" dirty="0" smtClean="0"/>
              <a:t>rated by </a:t>
            </a:r>
            <a:r>
              <a:rPr lang="en-US" dirty="0"/>
              <a:t>naïve native speakers with the actual frequency of utterance appearance in the CHILDES </a:t>
            </a:r>
            <a:r>
              <a:rPr lang="en-US" dirty="0" smtClean="0"/>
              <a:t>corpora (using child-directed speech only) results in some questionable data:</a:t>
            </a:r>
            <a:endParaRPr lang="en-US" dirty="0"/>
          </a:p>
          <a:p>
            <a:pPr marL="457200" lvl="1" indent="0">
              <a:buNone/>
            </a:pPr>
            <a:endParaRPr lang="en-US" dirty="0"/>
          </a:p>
          <a:p>
            <a:pPr marL="0" indent="0">
              <a:buNone/>
            </a:pPr>
            <a:endParaRPr lang="en-US" dirty="0"/>
          </a:p>
        </p:txBody>
      </p:sp>
      <p:cxnSp>
        <p:nvCxnSpPr>
          <p:cNvPr id="5" name="Straight Arrow Connector 4"/>
          <p:cNvCxnSpPr/>
          <p:nvPr/>
        </p:nvCxnSpPr>
        <p:spPr>
          <a:xfrm>
            <a:off x="5408348" y="1828800"/>
            <a:ext cx="0" cy="39646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647668" y="3810000"/>
            <a:ext cx="5562140" cy="87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56022" y="3431969"/>
            <a:ext cx="1353786" cy="369332"/>
          </a:xfrm>
          <a:prstGeom prst="rect">
            <a:avLst/>
          </a:prstGeom>
          <a:noFill/>
        </p:spPr>
        <p:txBody>
          <a:bodyPr wrap="square" rtlCol="0">
            <a:spAutoFit/>
          </a:bodyPr>
          <a:lstStyle/>
          <a:p>
            <a:r>
              <a:rPr lang="en-US" dirty="0"/>
              <a:t>+</a:t>
            </a:r>
            <a:r>
              <a:rPr lang="en-US" dirty="0" smtClean="0"/>
              <a:t>Frequency</a:t>
            </a:r>
            <a:endParaRPr lang="en-US" dirty="0"/>
          </a:p>
        </p:txBody>
      </p:sp>
      <p:sp>
        <p:nvSpPr>
          <p:cNvPr id="13" name="TextBox 12"/>
          <p:cNvSpPr txBox="1"/>
          <p:nvPr/>
        </p:nvSpPr>
        <p:spPr>
          <a:xfrm>
            <a:off x="5447462" y="1937390"/>
            <a:ext cx="1555669" cy="369332"/>
          </a:xfrm>
          <a:prstGeom prst="rect">
            <a:avLst/>
          </a:prstGeom>
          <a:noFill/>
        </p:spPr>
        <p:txBody>
          <a:bodyPr wrap="square" rtlCol="0">
            <a:spAutoFit/>
          </a:bodyPr>
          <a:lstStyle/>
          <a:p>
            <a:r>
              <a:rPr lang="en-US" dirty="0" smtClean="0"/>
              <a:t>+Acceptability</a:t>
            </a:r>
            <a:endParaRPr lang="en-US" dirty="0"/>
          </a:p>
        </p:txBody>
      </p:sp>
      <p:sp>
        <p:nvSpPr>
          <p:cNvPr id="16" name="TextBox 15"/>
          <p:cNvSpPr txBox="1"/>
          <p:nvPr/>
        </p:nvSpPr>
        <p:spPr>
          <a:xfrm>
            <a:off x="2767981" y="3801301"/>
            <a:ext cx="1353786" cy="369332"/>
          </a:xfrm>
          <a:prstGeom prst="rect">
            <a:avLst/>
          </a:prstGeom>
          <a:noFill/>
        </p:spPr>
        <p:txBody>
          <a:bodyPr wrap="square" rtlCol="0">
            <a:spAutoFit/>
          </a:bodyPr>
          <a:lstStyle/>
          <a:p>
            <a:r>
              <a:rPr lang="en-US" dirty="0" smtClean="0"/>
              <a:t>-Frequency</a:t>
            </a:r>
            <a:endParaRPr lang="en-US" dirty="0"/>
          </a:p>
        </p:txBody>
      </p:sp>
      <p:sp>
        <p:nvSpPr>
          <p:cNvPr id="17" name="TextBox 16"/>
          <p:cNvSpPr txBox="1"/>
          <p:nvPr/>
        </p:nvSpPr>
        <p:spPr>
          <a:xfrm>
            <a:off x="3866891" y="5304975"/>
            <a:ext cx="1555669" cy="369332"/>
          </a:xfrm>
          <a:prstGeom prst="rect">
            <a:avLst/>
          </a:prstGeom>
          <a:noFill/>
        </p:spPr>
        <p:txBody>
          <a:bodyPr wrap="square" rtlCol="0">
            <a:spAutoFit/>
          </a:bodyPr>
          <a:lstStyle/>
          <a:p>
            <a:r>
              <a:rPr lang="en-US" dirty="0"/>
              <a:t>-</a:t>
            </a:r>
            <a:r>
              <a:rPr lang="en-US" dirty="0" smtClean="0"/>
              <a:t>Acceptability</a:t>
            </a:r>
            <a:endParaRPr lang="en-US" dirty="0"/>
          </a:p>
        </p:txBody>
      </p:sp>
      <p:sp>
        <p:nvSpPr>
          <p:cNvPr id="18" name="TextBox 17"/>
          <p:cNvSpPr txBox="1"/>
          <p:nvPr/>
        </p:nvSpPr>
        <p:spPr>
          <a:xfrm>
            <a:off x="3289465" y="2186257"/>
            <a:ext cx="1555667" cy="369332"/>
          </a:xfrm>
          <a:prstGeom prst="rect">
            <a:avLst/>
          </a:prstGeom>
          <a:noFill/>
        </p:spPr>
        <p:txBody>
          <a:bodyPr wrap="square" rtlCol="0">
            <a:spAutoFit/>
          </a:bodyPr>
          <a:lstStyle/>
          <a:p>
            <a:r>
              <a:rPr lang="en-US" dirty="0" smtClean="0"/>
              <a:t>Quadrant II</a:t>
            </a:r>
            <a:endParaRPr lang="en-US" dirty="0"/>
          </a:p>
        </p:txBody>
      </p:sp>
      <p:sp>
        <p:nvSpPr>
          <p:cNvPr id="19" name="TextBox 18"/>
          <p:cNvSpPr txBox="1"/>
          <p:nvPr/>
        </p:nvSpPr>
        <p:spPr>
          <a:xfrm>
            <a:off x="6196940" y="4701847"/>
            <a:ext cx="1555667" cy="369332"/>
          </a:xfrm>
          <a:prstGeom prst="rect">
            <a:avLst/>
          </a:prstGeom>
          <a:noFill/>
        </p:spPr>
        <p:txBody>
          <a:bodyPr wrap="square" rtlCol="0">
            <a:spAutoFit/>
          </a:bodyPr>
          <a:lstStyle/>
          <a:p>
            <a:r>
              <a:rPr lang="en-US" dirty="0" smtClean="0"/>
              <a:t>Quadrant IV</a:t>
            </a:r>
            <a:endParaRPr lang="en-US" dirty="0"/>
          </a:p>
        </p:txBody>
      </p:sp>
    </p:spTree>
    <p:extLst>
      <p:ext uri="{BB962C8B-B14F-4D97-AF65-F5344CB8AC3E}">
        <p14:creationId xmlns:p14="http://schemas.microsoft.com/office/powerpoint/2010/main" val="9678577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acceptability and low frequency</a:t>
            </a:r>
            <a:endParaRPr lang="en-US" dirty="0"/>
          </a:p>
        </p:txBody>
      </p:sp>
      <p:sp>
        <p:nvSpPr>
          <p:cNvPr id="3" name="Content Placeholder 2"/>
          <p:cNvSpPr>
            <a:spLocks noGrp="1"/>
          </p:cNvSpPr>
          <p:nvPr>
            <p:ph sz="half" idx="1"/>
          </p:nvPr>
        </p:nvSpPr>
        <p:spPr/>
        <p:txBody>
          <a:bodyPr/>
          <a:lstStyle/>
          <a:p>
            <a:pPr lvl="1"/>
            <a:r>
              <a:rPr lang="en-US" dirty="0"/>
              <a:t>High acceptability (0.80) and low frequency (occurs 2 times): </a:t>
            </a:r>
            <a:r>
              <a:rPr lang="en-US" i="1" dirty="0"/>
              <a:t>Subject (nominative pronoun) + “have”-auxiliary +transitive verb past participle + object (accusative pronoun)</a:t>
            </a:r>
          </a:p>
          <a:p>
            <a:pPr marL="457200" lvl="1" indent="0">
              <a:buNone/>
            </a:pPr>
            <a:r>
              <a:rPr lang="en-US" dirty="0" smtClean="0"/>
              <a:t>Example: </a:t>
            </a:r>
            <a:r>
              <a:rPr lang="en-US" dirty="0"/>
              <a:t>She has kissed her.</a:t>
            </a: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0073" y="1690688"/>
            <a:ext cx="4684619" cy="3574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945284" y="1690688"/>
            <a:ext cx="1605157" cy="99752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865108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acceptability and existent frequency</a:t>
            </a:r>
            <a:endParaRPr lang="en-US" dirty="0"/>
          </a:p>
        </p:txBody>
      </p:sp>
      <p:sp>
        <p:nvSpPr>
          <p:cNvPr id="3" name="Content Placeholder 2"/>
          <p:cNvSpPr>
            <a:spLocks noGrp="1"/>
          </p:cNvSpPr>
          <p:nvPr>
            <p:ph sz="half" idx="1"/>
          </p:nvPr>
        </p:nvSpPr>
        <p:spPr>
          <a:xfrm>
            <a:off x="838200" y="1690688"/>
            <a:ext cx="5181600" cy="4351338"/>
          </a:xfrm>
        </p:spPr>
        <p:txBody>
          <a:bodyPr/>
          <a:lstStyle/>
          <a:p>
            <a:pPr lvl="1"/>
            <a:r>
              <a:rPr lang="en-US" dirty="0" smtClean="0"/>
              <a:t>Low acceptability (-0.09) </a:t>
            </a:r>
            <a:r>
              <a:rPr lang="en-US" dirty="0"/>
              <a:t>and </a:t>
            </a:r>
            <a:r>
              <a:rPr lang="en-US" dirty="0" smtClean="0"/>
              <a:t>existent frequency </a:t>
            </a:r>
            <a:r>
              <a:rPr lang="en-US" dirty="0"/>
              <a:t>(occurs </a:t>
            </a:r>
            <a:r>
              <a:rPr lang="en-US" dirty="0" smtClean="0"/>
              <a:t>7 </a:t>
            </a:r>
            <a:r>
              <a:rPr lang="en-US" dirty="0"/>
              <a:t>times): </a:t>
            </a:r>
            <a:r>
              <a:rPr lang="en-US" i="1" dirty="0"/>
              <a:t>NP = [singular count noun with no determiner] + verb + PP, nothing after</a:t>
            </a:r>
          </a:p>
          <a:p>
            <a:pPr marL="457200" lvl="1" indent="0">
              <a:buNone/>
            </a:pPr>
            <a:r>
              <a:rPr lang="en-US" dirty="0" smtClean="0"/>
              <a:t>Example: *Letter is on the table.</a:t>
            </a:r>
            <a:endParaRPr lang="en-US" dirty="0"/>
          </a:p>
          <a:p>
            <a:pPr lvl="1"/>
            <a:r>
              <a:rPr lang="en-US" dirty="0" smtClean="0"/>
              <a:t>Consider that a high acceptability utterance (“Joss’s idea is brilliant”) has the </a:t>
            </a:r>
            <a:r>
              <a:rPr lang="en-US" i="1" dirty="0" smtClean="0"/>
              <a:t>same</a:t>
            </a:r>
            <a:r>
              <a:rPr lang="en-US" dirty="0" smtClean="0"/>
              <a:t> raw frequency score, but an acceptability score of 1.07.</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0073" y="1690688"/>
            <a:ext cx="4684619" cy="3574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9286368" y="3689969"/>
            <a:ext cx="1605157" cy="99752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219825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frequency (occur 0 times) and varying degrees of low acceptability:</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1556" y="2121864"/>
            <a:ext cx="5282639" cy="403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4200042" y="4280756"/>
            <a:ext cx="601190" cy="158892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117086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Low frequency (</a:t>
            </a:r>
            <a:r>
              <a:rPr lang="en-US" sz="4000" dirty="0" smtClean="0"/>
              <a:t>occur </a:t>
            </a:r>
            <a:r>
              <a:rPr lang="en-US" sz="4000" dirty="0"/>
              <a:t>0 times) and varying degrees of low acceptability:</a:t>
            </a:r>
          </a:p>
        </p:txBody>
      </p:sp>
      <p:sp>
        <p:nvSpPr>
          <p:cNvPr id="3" name="Content Placeholder 2"/>
          <p:cNvSpPr>
            <a:spLocks noGrp="1"/>
          </p:cNvSpPr>
          <p:nvPr>
            <p:ph sz="half" idx="1"/>
          </p:nvPr>
        </p:nvSpPr>
        <p:spPr/>
        <p:txBody>
          <a:bodyPr>
            <a:normAutofit/>
          </a:bodyPr>
          <a:lstStyle/>
          <a:p>
            <a:r>
              <a:rPr lang="en-US" sz="3000" i="1" dirty="0" smtClean="0"/>
              <a:t>Subject </a:t>
            </a:r>
            <a:r>
              <a:rPr lang="en-US" sz="3000" i="1" dirty="0"/>
              <a:t>+ </a:t>
            </a:r>
            <a:r>
              <a:rPr lang="en-US" sz="3000" i="1" dirty="0" smtClean="0"/>
              <a:t>tensed verb “wonder” </a:t>
            </a:r>
            <a:r>
              <a:rPr lang="en-US" sz="3000" i="1" dirty="0"/>
              <a:t>+ </a:t>
            </a:r>
            <a:r>
              <a:rPr lang="en-US" sz="3000" i="1" dirty="0" err="1" smtClean="0"/>
              <a:t>wh</a:t>
            </a:r>
            <a:r>
              <a:rPr lang="en-US" sz="3000" i="1" dirty="0" smtClean="0"/>
              <a:t>-object </a:t>
            </a:r>
            <a:r>
              <a:rPr lang="en-US" sz="3000" i="1" dirty="0"/>
              <a:t>fronted + </a:t>
            </a:r>
            <a:r>
              <a:rPr lang="en-US" sz="3000" i="1" dirty="0" smtClean="0"/>
              <a:t>subject </a:t>
            </a:r>
            <a:r>
              <a:rPr lang="en-US" sz="3000" i="1" dirty="0"/>
              <a:t>+ </a:t>
            </a:r>
            <a:r>
              <a:rPr lang="en-US" sz="3000" i="1" dirty="0" smtClean="0"/>
              <a:t>auxiliary </a:t>
            </a:r>
            <a:r>
              <a:rPr lang="en-US" sz="3000" i="1" dirty="0"/>
              <a:t>+ transitive </a:t>
            </a:r>
            <a:r>
              <a:rPr lang="en-US" sz="3000" i="1" dirty="0" smtClean="0"/>
              <a:t>verb?</a:t>
            </a:r>
          </a:p>
          <a:p>
            <a:pPr marL="457200" lvl="1" indent="0">
              <a:buNone/>
            </a:pPr>
            <a:r>
              <a:rPr lang="en-US" sz="2600" dirty="0" smtClean="0"/>
              <a:t>Example: I wondered who did Marvin poison?</a:t>
            </a:r>
          </a:p>
          <a:p>
            <a:pPr lvl="3"/>
            <a:r>
              <a:rPr lang="en-US" sz="2600" dirty="0" smtClean="0"/>
              <a:t> Acceptability score:          </a:t>
            </a:r>
            <a:r>
              <a:rPr lang="en-US" sz="2600" b="1" dirty="0" smtClean="0"/>
              <a:t>-0.18</a:t>
            </a:r>
            <a:r>
              <a:rPr lang="en-US" sz="2600" dirty="0"/>
              <a:t>	</a:t>
            </a:r>
            <a:endParaRPr lang="en-US" sz="2600" dirty="0" smtClean="0"/>
          </a:p>
        </p:txBody>
      </p:sp>
      <p:sp>
        <p:nvSpPr>
          <p:cNvPr id="5" name="Content Placeholder 4"/>
          <p:cNvSpPr>
            <a:spLocks noGrp="1"/>
          </p:cNvSpPr>
          <p:nvPr>
            <p:ph sz="half" idx="2"/>
          </p:nvPr>
        </p:nvSpPr>
        <p:spPr/>
        <p:txBody>
          <a:bodyPr>
            <a:normAutofit/>
          </a:bodyPr>
          <a:lstStyle/>
          <a:p>
            <a:pPr marL="228600" lvl="1">
              <a:spcBef>
                <a:spcPts val="1000"/>
              </a:spcBef>
            </a:pPr>
            <a:r>
              <a:rPr lang="en-US" sz="3000" i="1" dirty="0"/>
              <a:t>Subject (name) + be + object (plural noun).</a:t>
            </a:r>
          </a:p>
          <a:p>
            <a:pPr marL="457200" lvl="2" indent="0">
              <a:spcBef>
                <a:spcPts val="1000"/>
              </a:spcBef>
              <a:buNone/>
            </a:pPr>
            <a:r>
              <a:rPr lang="en-US" sz="2600" dirty="0" smtClean="0"/>
              <a:t>Example: </a:t>
            </a:r>
            <a:r>
              <a:rPr lang="en-US" sz="2600" dirty="0"/>
              <a:t>Peter is pigs.</a:t>
            </a:r>
          </a:p>
          <a:p>
            <a:pPr marL="1714500" lvl="4" indent="-342900">
              <a:spcBef>
                <a:spcPts val="1000"/>
              </a:spcBef>
            </a:pPr>
            <a:r>
              <a:rPr lang="en-US" sz="2800" dirty="0"/>
              <a:t>Acceptability score: </a:t>
            </a:r>
            <a:r>
              <a:rPr lang="en-US" sz="2800" dirty="0" smtClean="0"/>
              <a:t>    </a:t>
            </a:r>
            <a:r>
              <a:rPr lang="en-US" sz="2800" b="1" dirty="0" smtClean="0"/>
              <a:t>-</a:t>
            </a:r>
            <a:r>
              <a:rPr lang="en-US" sz="2800" b="1" dirty="0"/>
              <a:t>1.20</a:t>
            </a:r>
            <a:endParaRPr lang="en-US" sz="2800" dirty="0"/>
          </a:p>
          <a:p>
            <a:endParaRPr lang="en-US" dirty="0"/>
          </a:p>
        </p:txBody>
      </p:sp>
    </p:spTree>
    <p:extLst>
      <p:ext uri="{BB962C8B-B14F-4D97-AF65-F5344CB8AC3E}">
        <p14:creationId xmlns:p14="http://schemas.microsoft.com/office/powerpoint/2010/main" val="41405453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suggest:</a:t>
            </a:r>
            <a:endParaRPr lang="en-US" dirty="0"/>
          </a:p>
        </p:txBody>
      </p:sp>
      <p:sp>
        <p:nvSpPr>
          <p:cNvPr id="3" name="Content Placeholder 2"/>
          <p:cNvSpPr>
            <a:spLocks noGrp="1"/>
          </p:cNvSpPr>
          <p:nvPr>
            <p:ph idx="1"/>
          </p:nvPr>
        </p:nvSpPr>
        <p:spPr/>
        <p:txBody>
          <a:bodyPr/>
          <a:lstStyle/>
          <a:p>
            <a:r>
              <a:rPr lang="en-US" dirty="0" smtClean="0"/>
              <a:t>Frequency of simple structures is NOT the only factor to determine how acceptable structures are to native speakers</a:t>
            </a:r>
          </a:p>
          <a:p>
            <a:r>
              <a:rPr lang="en-US" dirty="0" smtClean="0"/>
              <a:t>(Not the simple version)</a:t>
            </a:r>
            <a:endParaRPr lang="en-US" dirty="0"/>
          </a:p>
        </p:txBody>
      </p:sp>
    </p:spTree>
    <p:extLst>
      <p:ext uri="{BB962C8B-B14F-4D97-AF65-F5344CB8AC3E}">
        <p14:creationId xmlns:p14="http://schemas.microsoft.com/office/powerpoint/2010/main" val="1615530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Child-judgment data</a:t>
            </a:r>
          </a:p>
          <a:p>
            <a:r>
              <a:rPr lang="en-US" dirty="0" smtClean="0"/>
              <a:t>The different levels at which we study frequency</a:t>
            </a:r>
            <a:endParaRPr lang="en-US" dirty="0"/>
          </a:p>
        </p:txBody>
      </p:sp>
      <p:sp>
        <p:nvSpPr>
          <p:cNvPr id="4" name="Title 1"/>
          <p:cNvSpPr>
            <a:spLocks noGrp="1"/>
          </p:cNvSpPr>
          <p:nvPr>
            <p:ph type="title"/>
          </p:nvPr>
        </p:nvSpPr>
        <p:spPr/>
        <p:txBody>
          <a:bodyPr/>
          <a:lstStyle/>
          <a:p>
            <a:r>
              <a:rPr lang="en-US" dirty="0" smtClean="0"/>
              <a:t>Future directions for research:</a:t>
            </a:r>
            <a:endParaRPr lang="en-US" dirty="0"/>
          </a:p>
        </p:txBody>
      </p:sp>
      <p:pic>
        <p:nvPicPr>
          <p:cNvPr id="2" name="Picture 1"/>
          <p:cNvPicPr>
            <a:picLocks noChangeAspect="1"/>
          </p:cNvPicPr>
          <p:nvPr/>
        </p:nvPicPr>
        <p:blipFill>
          <a:blip r:embed="rId3"/>
          <a:stretch>
            <a:fillRect/>
          </a:stretch>
        </p:blipFill>
        <p:spPr>
          <a:xfrm>
            <a:off x="7104681" y="3503666"/>
            <a:ext cx="3810000" cy="2409825"/>
          </a:xfrm>
          <a:prstGeom prst="rect">
            <a:avLst/>
          </a:prstGeom>
        </p:spPr>
      </p:pic>
    </p:spTree>
    <p:extLst>
      <p:ext uri="{BB962C8B-B14F-4D97-AF65-F5344CB8AC3E}">
        <p14:creationId xmlns:p14="http://schemas.microsoft.com/office/powerpoint/2010/main" val="25414451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directions for research</a:t>
            </a:r>
            <a:r>
              <a:rPr lang="en-US" dirty="0" smtClean="0"/>
              <a:t>: Child judgment data</a:t>
            </a:r>
            <a:endParaRPr lang="en-US" dirty="0"/>
          </a:p>
        </p:txBody>
      </p:sp>
      <p:sp>
        <p:nvSpPr>
          <p:cNvPr id="4" name="Content Placeholder 3"/>
          <p:cNvSpPr>
            <a:spLocks noGrp="1"/>
          </p:cNvSpPr>
          <p:nvPr>
            <p:ph sz="half" idx="1"/>
          </p:nvPr>
        </p:nvSpPr>
        <p:spPr/>
        <p:txBody>
          <a:bodyPr/>
          <a:lstStyle/>
          <a:p>
            <a:r>
              <a:rPr lang="en-US" dirty="0" smtClean="0"/>
              <a:t>Children learning a first language </a:t>
            </a:r>
            <a:r>
              <a:rPr lang="en-US" i="1" dirty="0" smtClean="0"/>
              <a:t>very likely </a:t>
            </a:r>
            <a:r>
              <a:rPr lang="en-US" dirty="0" smtClean="0"/>
              <a:t>don’t perceive that language the same way adults do, but we compare frequency of linguistic input against adult judgment data – this may not be telling us enough about how children learn what’s acceptable and what’s not</a:t>
            </a:r>
            <a:endParaRPr lang="en-US" dirty="0"/>
          </a:p>
        </p:txBody>
      </p:sp>
      <p:pic>
        <p:nvPicPr>
          <p:cNvPr id="1028" name="Picture 4" descr="http://imunsinkable.com/wp-content/uploads/2012/01/Confused.Baby_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90835" y="1690688"/>
            <a:ext cx="4662965" cy="3547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0534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 for research: Different kinds of frequency</a:t>
            </a:r>
            <a:endParaRPr lang="en-US" dirty="0"/>
          </a:p>
        </p:txBody>
      </p:sp>
      <p:sp>
        <p:nvSpPr>
          <p:cNvPr id="5" name="Content Placeholder 4"/>
          <p:cNvSpPr>
            <a:spLocks noGrp="1"/>
          </p:cNvSpPr>
          <p:nvPr>
            <p:ph idx="1"/>
          </p:nvPr>
        </p:nvSpPr>
        <p:spPr/>
        <p:txBody>
          <a:bodyPr/>
          <a:lstStyle/>
          <a:p>
            <a:r>
              <a:rPr lang="en-US" dirty="0" smtClean="0"/>
              <a:t>Frequency of what?</a:t>
            </a:r>
          </a:p>
          <a:p>
            <a:pPr lvl="1"/>
            <a:r>
              <a:rPr lang="en-US" dirty="0" smtClean="0"/>
              <a:t>Different levels of abstraction may be necessary for the different kinds of unacceptable utterances</a:t>
            </a:r>
          </a:p>
          <a:p>
            <a:pPr lvl="1"/>
            <a:r>
              <a:rPr lang="en-US" dirty="0" smtClean="0"/>
              <a:t>Example: “The book ran.” v “The thief ran.”</a:t>
            </a:r>
          </a:p>
          <a:p>
            <a:pPr lvl="2"/>
            <a:r>
              <a:rPr lang="en-US" dirty="0" smtClean="0"/>
              <a:t> We accounted for semantic category violations such as “The book ran.” However…</a:t>
            </a:r>
          </a:p>
          <a:p>
            <a:r>
              <a:rPr lang="en-US" dirty="0" smtClean="0"/>
              <a:t>Consider: some of the utterances may show correlation between frequency and acceptability, because less abstract level of comparison is appropriate—other utterances may require something more abstract in order to correlate their acceptability scores with their frequencies.</a:t>
            </a:r>
          </a:p>
          <a:p>
            <a:pPr lvl="1"/>
            <a:endParaRPr lang="en-US" dirty="0"/>
          </a:p>
        </p:txBody>
      </p:sp>
    </p:spTree>
    <p:extLst>
      <p:ext uri="{BB962C8B-B14F-4D97-AF65-F5344CB8AC3E}">
        <p14:creationId xmlns:p14="http://schemas.microsoft.com/office/powerpoint/2010/main" val="21242811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that question…</a:t>
            </a:r>
            <a:endParaRPr lang="en-US" dirty="0"/>
          </a:p>
        </p:txBody>
      </p:sp>
      <p:sp>
        <p:nvSpPr>
          <p:cNvPr id="5" name="Content Placeholder 4"/>
          <p:cNvSpPr>
            <a:spLocks noGrp="1"/>
          </p:cNvSpPr>
          <p:nvPr>
            <p:ph idx="1"/>
          </p:nvPr>
        </p:nvSpPr>
        <p:spPr/>
        <p:txBody>
          <a:bodyPr/>
          <a:lstStyle/>
          <a:p>
            <a:r>
              <a:rPr lang="en-US" dirty="0" smtClean="0"/>
              <a:t>Can we account for syntax acquisition with a simple story, or do we need something more sophisticated (a different understanding of frequency) to make sense of the data?</a:t>
            </a:r>
            <a:endParaRPr lang="en-US" dirty="0"/>
          </a:p>
        </p:txBody>
      </p:sp>
    </p:spTree>
    <p:extLst>
      <p:ext uri="{BB962C8B-B14F-4D97-AF65-F5344CB8AC3E}">
        <p14:creationId xmlns:p14="http://schemas.microsoft.com/office/powerpoint/2010/main" val="531372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of what?</a:t>
            </a:r>
            <a:endParaRPr lang="en-US" dirty="0"/>
          </a:p>
        </p:txBody>
      </p:sp>
      <p:sp>
        <p:nvSpPr>
          <p:cNvPr id="3" name="Content Placeholder 2"/>
          <p:cNvSpPr>
            <a:spLocks noGrp="1"/>
          </p:cNvSpPr>
          <p:nvPr>
            <p:ph idx="1"/>
          </p:nvPr>
        </p:nvSpPr>
        <p:spPr/>
        <p:txBody>
          <a:bodyPr>
            <a:normAutofit/>
          </a:bodyPr>
          <a:lstStyle/>
          <a:p>
            <a:r>
              <a:rPr lang="en-US" dirty="0" smtClean="0"/>
              <a:t>Frequency of structure use</a:t>
            </a:r>
          </a:p>
        </p:txBody>
      </p:sp>
      <p:pic>
        <p:nvPicPr>
          <p:cNvPr id="4" name="Picture 2" descr="http://2.bp.blogspot.com/-7KmFrYjUl2M/TWZjXdpceTI/AAAAAAAAAms/_v5FArFzcmI/s1600/confus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3775" y="3271838"/>
            <a:ext cx="257175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6777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of what?:</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We know that base frequencies of structure usage don’t correlate well with acceptability judgment data</a:t>
            </a:r>
          </a:p>
          <a:p>
            <a:r>
              <a:rPr lang="en-US" dirty="0" smtClean="0"/>
              <a:t>This could be because base frequencies are only part of the story</a:t>
            </a:r>
          </a:p>
          <a:p>
            <a:r>
              <a:rPr lang="en-US" dirty="0" smtClean="0"/>
              <a:t>Future research should focus on the frequency of what: determining how abstracted our information about </a:t>
            </a:r>
            <a:r>
              <a:rPr lang="en-US" smtClean="0"/>
              <a:t>syntax is</a:t>
            </a:r>
            <a:endParaRPr lang="en-US" dirty="0" smtClean="0"/>
          </a:p>
        </p:txBody>
      </p:sp>
      <p:pic>
        <p:nvPicPr>
          <p:cNvPr id="4098" name="Picture 2" descr="http://www.blogcdn.com/www.pawnation.com/media/2010/07/cute-baby-animals---icy-pal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97996" y="2913681"/>
            <a:ext cx="4351043" cy="32632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28458" y="883403"/>
            <a:ext cx="3409627" cy="2308324"/>
          </a:xfrm>
          <a:prstGeom prst="rect">
            <a:avLst/>
          </a:prstGeom>
          <a:noFill/>
        </p:spPr>
        <p:txBody>
          <a:bodyPr wrap="square" rtlCol="0">
            <a:spAutoFit/>
          </a:bodyPr>
          <a:lstStyle/>
          <a:p>
            <a:r>
              <a:rPr lang="en-US" sz="2400" dirty="0" smtClean="0"/>
              <a:t>“The penguins.”</a:t>
            </a:r>
          </a:p>
          <a:p>
            <a:r>
              <a:rPr lang="en-US" sz="2400" dirty="0" smtClean="0"/>
              <a:t>  DT   NNS</a:t>
            </a:r>
          </a:p>
          <a:p>
            <a:r>
              <a:rPr lang="en-US" sz="2400" dirty="0"/>
              <a:t> </a:t>
            </a:r>
            <a:r>
              <a:rPr lang="en-US" sz="2400" dirty="0" smtClean="0"/>
              <a:t>       NP</a:t>
            </a:r>
          </a:p>
          <a:p>
            <a:r>
              <a:rPr lang="en-US" sz="2400" dirty="0"/>
              <a:t> </a:t>
            </a:r>
            <a:r>
              <a:rPr lang="en-US" sz="2400" dirty="0" smtClean="0"/>
              <a:t> DT-bird</a:t>
            </a:r>
          </a:p>
          <a:p>
            <a:r>
              <a:rPr lang="en-US" sz="2400" dirty="0"/>
              <a:t> </a:t>
            </a:r>
            <a:r>
              <a:rPr lang="en-US" sz="2400" dirty="0" smtClean="0"/>
              <a:t> NP-animate</a:t>
            </a:r>
          </a:p>
          <a:p>
            <a:endParaRPr lang="en-US" sz="2400" dirty="0"/>
          </a:p>
        </p:txBody>
      </p:sp>
    </p:spTree>
    <p:extLst>
      <p:ext uri="{BB962C8B-B14F-4D97-AF65-F5344CB8AC3E}">
        <p14:creationId xmlns:p14="http://schemas.microsoft.com/office/powerpoint/2010/main" val="2318145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7024" y="340962"/>
            <a:ext cx="9355810" cy="1107726"/>
          </a:xfrm>
        </p:spPr>
        <p:txBody>
          <a:bodyPr/>
          <a:lstStyle/>
          <a:p>
            <a:r>
              <a:rPr lang="en-US" dirty="0" smtClean="0"/>
              <a:t>A special thanks to:</a:t>
            </a:r>
            <a:endParaRPr lang="en-US" dirty="0"/>
          </a:p>
        </p:txBody>
      </p:sp>
      <p:sp>
        <p:nvSpPr>
          <p:cNvPr id="3" name="Subtitle 2"/>
          <p:cNvSpPr>
            <a:spLocks noGrp="1"/>
          </p:cNvSpPr>
          <p:nvPr>
            <p:ph type="subTitle" idx="1"/>
          </p:nvPr>
        </p:nvSpPr>
        <p:spPr>
          <a:xfrm>
            <a:off x="1307024" y="1540763"/>
            <a:ext cx="9144000" cy="1655762"/>
          </a:xfrm>
        </p:spPr>
        <p:txBody>
          <a:bodyPr/>
          <a:lstStyle/>
          <a:p>
            <a:pPr marL="342900" indent="-342900" algn="l">
              <a:buFont typeface="Arial" panose="020B0604020202020204" pitchFamily="34" charset="0"/>
              <a:buChar char="•"/>
            </a:pPr>
            <a:r>
              <a:rPr lang="en-US" dirty="0" smtClean="0"/>
              <a:t>Lisa Pearl</a:t>
            </a:r>
          </a:p>
          <a:p>
            <a:pPr marL="342900" indent="-342900" algn="l">
              <a:buFont typeface="Arial" panose="020B0604020202020204" pitchFamily="34" charset="0"/>
              <a:buChar char="•"/>
            </a:pPr>
            <a:r>
              <a:rPr lang="en-US" dirty="0" smtClean="0"/>
              <a:t>The Computation of Language Laboratory </a:t>
            </a:r>
          </a:p>
          <a:p>
            <a:pPr marL="342900" indent="-342900" algn="l">
              <a:buFont typeface="Arial" panose="020B0604020202020204" pitchFamily="34" charset="0"/>
              <a:buChar char="•"/>
            </a:pPr>
            <a:r>
              <a:rPr lang="en-US" dirty="0" smtClean="0"/>
              <a:t>UROP</a:t>
            </a:r>
            <a:endParaRPr lang="en-US" dirty="0"/>
          </a:p>
        </p:txBody>
      </p:sp>
      <p:pic>
        <p:nvPicPr>
          <p:cNvPr id="5122" name="Picture 2" descr="https://encrypted-tbn1.gstatic.com/images?q=tbn:ANd9GcQ_0QazvETm9ZWZ-GeNxROlt9VP6k8q9tiR9KmvBlEJDszbuH18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4247" y="2921807"/>
            <a:ext cx="3781425"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610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of what?</a:t>
            </a:r>
            <a:endParaRPr lang="en-US" dirty="0"/>
          </a:p>
        </p:txBody>
      </p:sp>
      <p:sp>
        <p:nvSpPr>
          <p:cNvPr id="3" name="Content Placeholder 2"/>
          <p:cNvSpPr>
            <a:spLocks noGrp="1"/>
          </p:cNvSpPr>
          <p:nvPr>
            <p:ph idx="1"/>
          </p:nvPr>
        </p:nvSpPr>
        <p:spPr/>
        <p:txBody>
          <a:bodyPr/>
          <a:lstStyle/>
          <a:p>
            <a:r>
              <a:rPr lang="en-US" dirty="0"/>
              <a:t>Still, there are different ways of analyzing frequency: </a:t>
            </a:r>
          </a:p>
          <a:p>
            <a:pPr marL="914400" lvl="1" indent="-457200">
              <a:buAutoNum type="arabicParenBoth"/>
            </a:pPr>
            <a:r>
              <a:rPr lang="en-US" dirty="0"/>
              <a:t>direct reflection (simple): we analyze the most surface </a:t>
            </a:r>
            <a:r>
              <a:rPr lang="en-US" dirty="0" smtClean="0"/>
              <a:t>forms </a:t>
            </a:r>
            <a:r>
              <a:rPr lang="en-US" dirty="0"/>
              <a:t>and make minimal abstraction about the structure we hear </a:t>
            </a:r>
          </a:p>
          <a:p>
            <a:pPr marL="914400" lvl="1" indent="-457200">
              <a:buAutoNum type="arabicParenBoth"/>
            </a:pPr>
            <a:r>
              <a:rPr lang="en-US" dirty="0"/>
              <a:t>something more sophisticated (less simple)</a:t>
            </a:r>
          </a:p>
          <a:p>
            <a:endParaRPr lang="en-US" dirty="0"/>
          </a:p>
        </p:txBody>
      </p:sp>
      <p:pic>
        <p:nvPicPr>
          <p:cNvPr id="1026" name="Picture 2" descr="http://2.bp.blogspot.com/-7KmFrYjUl2M/TWZjXdpceTI/AAAAAAAAAms/_v5FArFzcmI/s1600/confu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3775" y="3271838"/>
            <a:ext cx="257175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521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1" indent="0">
              <a:buNone/>
            </a:pPr>
            <a:r>
              <a:rPr lang="en-US" sz="2800" i="1" dirty="0"/>
              <a:t>Subject (determiner + singular noun) + present tense intransitive verb.</a:t>
            </a:r>
          </a:p>
          <a:p>
            <a:pPr marL="457200" lvl="1" indent="0">
              <a:buNone/>
            </a:pPr>
            <a:r>
              <a:rPr lang="en-US" sz="2800" dirty="0"/>
              <a:t>This appears </a:t>
            </a:r>
            <a:r>
              <a:rPr lang="en-US" sz="2800" b="1" dirty="0"/>
              <a:t>20</a:t>
            </a:r>
            <a:r>
              <a:rPr lang="en-US" sz="2800" dirty="0"/>
              <a:t> times.</a:t>
            </a:r>
          </a:p>
          <a:p>
            <a:pPr marL="457200" lvl="1" indent="0">
              <a:buNone/>
            </a:pPr>
            <a:r>
              <a:rPr lang="en-US" sz="2800" dirty="0"/>
              <a:t>Ex: The pig grunts. </a:t>
            </a:r>
          </a:p>
          <a:p>
            <a:endParaRPr lang="en-US" dirty="0"/>
          </a:p>
        </p:txBody>
      </p:sp>
      <p:sp>
        <p:nvSpPr>
          <p:cNvPr id="4" name="Title 1"/>
          <p:cNvSpPr>
            <a:spLocks noGrp="1"/>
          </p:cNvSpPr>
          <p:nvPr>
            <p:ph type="title"/>
          </p:nvPr>
        </p:nvSpPr>
        <p:spPr/>
        <p:txBody>
          <a:bodyPr/>
          <a:lstStyle/>
          <a:p>
            <a:r>
              <a:rPr lang="en-US" dirty="0" smtClean="0"/>
              <a:t>Frequency of what?</a:t>
            </a:r>
            <a:endParaRPr lang="en-US" dirty="0"/>
          </a:p>
        </p:txBody>
      </p:sp>
      <p:pic>
        <p:nvPicPr>
          <p:cNvPr id="2052" name="Picture 4" descr="http://babyanimalzoo.com/wp-content/uploads/2012/05/pygmy_pig_strawber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915145"/>
            <a:ext cx="4000500" cy="3261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021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1" indent="0">
              <a:buNone/>
            </a:pPr>
            <a:r>
              <a:rPr lang="en-US" sz="2800" i="1" dirty="0"/>
              <a:t>“Who” + auxiliary verb + subject (noun phrase) + transitive verb? </a:t>
            </a:r>
            <a:r>
              <a:rPr lang="en-US" sz="2800" dirty="0"/>
              <a:t> </a:t>
            </a:r>
          </a:p>
          <a:p>
            <a:pPr marL="457200" lvl="1" indent="0">
              <a:buNone/>
            </a:pPr>
            <a:r>
              <a:rPr lang="en-US" sz="2800" dirty="0"/>
              <a:t>This appears  </a:t>
            </a:r>
            <a:r>
              <a:rPr lang="en-US" sz="2800" b="1" dirty="0"/>
              <a:t>43</a:t>
            </a:r>
            <a:r>
              <a:rPr lang="en-US" sz="2800" dirty="0"/>
              <a:t> times. </a:t>
            </a:r>
          </a:p>
          <a:p>
            <a:pPr marL="457200" lvl="1" indent="0">
              <a:buNone/>
            </a:pPr>
            <a:r>
              <a:rPr lang="en-US" sz="2800" dirty="0"/>
              <a:t>Ex: Who did </a:t>
            </a:r>
            <a:r>
              <a:rPr lang="en-US" sz="2800" dirty="0" smtClean="0"/>
              <a:t>Marvin poison?</a:t>
            </a:r>
            <a:endParaRPr lang="en-US" sz="2800" dirty="0"/>
          </a:p>
          <a:p>
            <a:endParaRPr lang="en-US" dirty="0"/>
          </a:p>
        </p:txBody>
      </p:sp>
      <p:sp>
        <p:nvSpPr>
          <p:cNvPr id="4" name="Title 1"/>
          <p:cNvSpPr>
            <a:spLocks noGrp="1"/>
          </p:cNvSpPr>
          <p:nvPr>
            <p:ph type="title"/>
          </p:nvPr>
        </p:nvSpPr>
        <p:spPr/>
        <p:txBody>
          <a:bodyPr/>
          <a:lstStyle/>
          <a:p>
            <a:r>
              <a:rPr lang="en-US" dirty="0" smtClean="0"/>
              <a:t>Frequency of what?</a:t>
            </a:r>
            <a:endParaRPr lang="en-US" dirty="0"/>
          </a:p>
        </p:txBody>
      </p:sp>
      <p:pic>
        <p:nvPicPr>
          <p:cNvPr id="3076" name="Picture 4" descr="http://upload.wikimedia.org/wikipedia/commons/5/5c/Poison_Perfu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3275" y="2720975"/>
            <a:ext cx="24384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519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a:t>
            </a:r>
            <a:r>
              <a:rPr lang="en-US" dirty="0"/>
              <a:t>g</a:t>
            </a:r>
            <a:r>
              <a:rPr lang="en-US" dirty="0" smtClean="0"/>
              <a:t>rammaticality how?</a:t>
            </a:r>
            <a:endParaRPr lang="en-US" dirty="0"/>
          </a:p>
        </p:txBody>
      </p:sp>
      <p:sp>
        <p:nvSpPr>
          <p:cNvPr id="3" name="Content Placeholder 2"/>
          <p:cNvSpPr>
            <a:spLocks noGrp="1"/>
          </p:cNvSpPr>
          <p:nvPr>
            <p:ph idx="1"/>
          </p:nvPr>
        </p:nvSpPr>
        <p:spPr>
          <a:xfrm>
            <a:off x="838200" y="1637731"/>
            <a:ext cx="10515600" cy="4831308"/>
          </a:xfrm>
        </p:spPr>
        <p:txBody>
          <a:bodyPr>
            <a:normAutofit/>
          </a:bodyPr>
          <a:lstStyle/>
          <a:p>
            <a:r>
              <a:rPr lang="en-US" dirty="0" smtClean="0"/>
              <a:t>Grammaticality </a:t>
            </a:r>
            <a:r>
              <a:rPr lang="en-US" dirty="0"/>
              <a:t>of that structure (how grammatical native speakers think it is) – often assessed by an acceptability score </a:t>
            </a:r>
            <a:r>
              <a:rPr lang="en-US" dirty="0" smtClean="0"/>
              <a:t>(an average of scores from multiple instances of each structure to control for semantic influence, which </a:t>
            </a:r>
            <a:r>
              <a:rPr lang="en-US" dirty="0"/>
              <a:t>we hope reflects grammaticality in a well-controlled experiment</a:t>
            </a:r>
            <a:r>
              <a:rPr lang="en-US" dirty="0" smtClean="0"/>
              <a:t>)</a:t>
            </a:r>
          </a:p>
          <a:p>
            <a:pPr marL="0" indent="0">
              <a:buNone/>
            </a:pPr>
            <a:r>
              <a:rPr lang="en-US" dirty="0"/>
              <a:t>	</a:t>
            </a:r>
          </a:p>
        </p:txBody>
      </p:sp>
      <p:pic>
        <p:nvPicPr>
          <p:cNvPr id="1026" name="Picture 2" descr="https://1gallery.files.wordpress.com/2008/12/060_p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2181" y="3578121"/>
            <a:ext cx="2661619" cy="2774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592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These acceptability scores are actually Z-scores (ranging from -1.19 to +1.13): they test standard deviation from the mean, and the direction of that deviation</a:t>
            </a:r>
          </a:p>
          <a:p>
            <a:pPr marL="457200" lvl="1" indent="0">
              <a:buNone/>
            </a:pPr>
            <a:endParaRPr lang="en-US" dirty="0"/>
          </a:p>
        </p:txBody>
      </p:sp>
      <p:sp>
        <p:nvSpPr>
          <p:cNvPr id="6" name="Title 1"/>
          <p:cNvSpPr>
            <a:spLocks noGrp="1"/>
          </p:cNvSpPr>
          <p:nvPr>
            <p:ph type="title"/>
          </p:nvPr>
        </p:nvSpPr>
        <p:spPr/>
        <p:txBody>
          <a:bodyPr/>
          <a:lstStyle/>
          <a:p>
            <a:r>
              <a:rPr lang="en-US" dirty="0" smtClean="0"/>
              <a:t>Measuring </a:t>
            </a:r>
            <a:r>
              <a:rPr lang="en-US" dirty="0"/>
              <a:t>g</a:t>
            </a:r>
            <a:r>
              <a:rPr lang="en-US" dirty="0" smtClean="0"/>
              <a:t>rammaticality how?</a:t>
            </a:r>
            <a:endParaRPr lang="en-US" dirty="0"/>
          </a:p>
        </p:txBody>
      </p:sp>
      <p:pic>
        <p:nvPicPr>
          <p:cNvPr id="4" name="Picture 2" descr="https://1gallery.files.wordpress.com/2008/12/060_p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2181" y="3578121"/>
            <a:ext cx="2661619" cy="2774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027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2001</TotalTime>
  <Words>1895</Words>
  <Application>Microsoft Office PowerPoint</Application>
  <PresentationFormat>Widescreen</PresentationFormat>
  <Paragraphs>223</Paragraphs>
  <Slides>41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Frequency of what:  How simple is the story of syntax acquisition?</vt:lpstr>
      <vt:lpstr>A Preview</vt:lpstr>
      <vt:lpstr>A Theory of Language Acquisition </vt:lpstr>
      <vt:lpstr>Frequency of what?</vt:lpstr>
      <vt:lpstr>Frequency of what?</vt:lpstr>
      <vt:lpstr>Frequency of what?</vt:lpstr>
      <vt:lpstr>Frequency of what?</vt:lpstr>
      <vt:lpstr>Measuring grammaticality how?</vt:lpstr>
      <vt:lpstr>Measuring grammaticality how?</vt:lpstr>
      <vt:lpstr>Measuring grammaticality how?</vt:lpstr>
      <vt:lpstr>Measuring grammaticality how?</vt:lpstr>
      <vt:lpstr>The simple story would look something like this:</vt:lpstr>
      <vt:lpstr>The simple story would look something like this:</vt:lpstr>
      <vt:lpstr>Is the simple story true?</vt:lpstr>
      <vt:lpstr>The “gap” and other problems for the simple story:</vt:lpstr>
      <vt:lpstr>Who believes the simple story?</vt:lpstr>
      <vt:lpstr>Actually, the method is fine…</vt:lpstr>
      <vt:lpstr>Maybe it’s not so simple…</vt:lpstr>
      <vt:lpstr>Not so simple: Linear Optimality Theory</vt:lpstr>
      <vt:lpstr>Not so simple: Linear Optimality Theory</vt:lpstr>
      <vt:lpstr>Really not so simple</vt:lpstr>
      <vt:lpstr>Really not so simple</vt:lpstr>
      <vt:lpstr>Not found (by Pearl &amp; Sprouse):</vt:lpstr>
      <vt:lpstr>What about child-directed speech?</vt:lpstr>
      <vt:lpstr>Acceptability Data</vt:lpstr>
      <vt:lpstr>Frequency Data</vt:lpstr>
      <vt:lpstr>PowerPoint Presentation</vt:lpstr>
      <vt:lpstr>The expectation:</vt:lpstr>
      <vt:lpstr>PowerPoint Presentation</vt:lpstr>
      <vt:lpstr>PowerPoint Presentation</vt:lpstr>
      <vt:lpstr>High acceptability and low frequency</vt:lpstr>
      <vt:lpstr>Low acceptability and existent frequency</vt:lpstr>
      <vt:lpstr>Low frequency (occur 0 times) and varying degrees of low acceptability:</vt:lpstr>
      <vt:lpstr>Low frequency (occur 0 times) and varying degrees of low acceptability:</vt:lpstr>
      <vt:lpstr>The data suggest:</vt:lpstr>
      <vt:lpstr>Future directions for research:</vt:lpstr>
      <vt:lpstr>Future directions for research: Child judgment data</vt:lpstr>
      <vt:lpstr>Future directions for research: Different kinds of frequency</vt:lpstr>
      <vt:lpstr>About that question…</vt:lpstr>
      <vt:lpstr>Frequency of what?:</vt:lpstr>
      <vt:lpstr>A special thanks to: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Nili</dc:creator>
  <cp:lastModifiedBy>Amanda Nili</cp:lastModifiedBy>
  <cp:revision>144</cp:revision>
  <cp:lastPrinted>2014-05-12T20:43:00Z</cp:lastPrinted>
  <dcterms:created xsi:type="dcterms:W3CDTF">2014-04-03T20:19:45Z</dcterms:created>
  <dcterms:modified xsi:type="dcterms:W3CDTF">2014-06-09T21:59:15Z</dcterms:modified>
</cp:coreProperties>
</file>